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8" r:id="rId3"/>
    <p:sldId id="270" r:id="rId4"/>
    <p:sldId id="260" r:id="rId5"/>
    <p:sldId id="271" r:id="rId6"/>
    <p:sldId id="273" r:id="rId7"/>
    <p:sldId id="266" r:id="rId8"/>
    <p:sldId id="272" r:id="rId9"/>
    <p:sldId id="269" r:id="rId10"/>
    <p:sldId id="268" r:id="rId11"/>
    <p:sldId id="282" r:id="rId12"/>
    <p:sldId id="265" r:id="rId13"/>
  </p:sldIdLst>
  <p:sldSz cx="18288000" cy="10287000"/>
  <p:notesSz cx="6858000" cy="9144000"/>
  <p:embeddedFontLst>
    <p:embeddedFont>
      <p:font typeface="Arapey" panose="020B0604020202020204" charset="0"/>
      <p:regular r:id="rId15"/>
    </p:embeddedFont>
    <p:embeddedFont>
      <p:font typeface="Garamond Bold" panose="020B0604020202020204" charset="0"/>
      <p:regular r:id="rId16"/>
      <p:bold r:id="rId17"/>
    </p:embeddedFont>
    <p:embeddedFont>
      <p:font typeface="Georgia" panose="02040502050405020303" pitchFamily="18" charset="0"/>
      <p:regular r:id="rId18"/>
      <p:bold r:id="rId19"/>
      <p:italic r:id="rId20"/>
      <p:boldItalic r:id="rId21"/>
    </p:embeddedFont>
    <p:embeddedFont>
      <p:font typeface="Georgia Pro" panose="02040502050405020303" pitchFamily="18" charset="0"/>
      <p:regular r:id="rId22"/>
      <p:bold r:id="rId23"/>
      <p:italic r:id="rId24"/>
      <p:boldItalic r:id="rId25"/>
    </p:embeddedFont>
    <p:embeddedFont>
      <p:font typeface="Georgia Pro Bold" panose="02040802050405020203" charset="0"/>
      <p:regular r:id="rId26"/>
    </p:embeddedFont>
    <p:embeddedFont>
      <p:font typeface="Georgia Pro Bold Italics" panose="020B0604020202020204" charset="0"/>
      <p:regular r:id="rId27"/>
    </p:embeddedFont>
    <p:embeddedFont>
      <p:font typeface="Georgia Pro Italics" panose="020B0604020202020204" charset="0"/>
      <p:regular r:id="rId28"/>
    </p:embeddedFont>
    <p:embeddedFont>
      <p:font typeface="Times New Roman Bold" panose="02020803070505020304" pitchFamily="18" charset="0"/>
      <p:regular r:id="rId29"/>
      <p:bold r:id="rId30"/>
    </p:embeddedFont>
    <p:embeddedFont>
      <p:font typeface="Times New Roman Condensed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861"/>
    <a:srgbClr val="286E6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A1D6F-3617-4FE4-8AA1-00BF60696307}" type="datetimeFigureOut">
              <a:rPr lang="en-IN" smtClean="0"/>
              <a:t>01-12-2024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26C58-211D-4B88-BEB1-FFE0DED32EB0}" type="slidenum">
              <a:rPr lang="en-IN" smtClean="0"/>
              <a:t>‹#›</a:t>
            </a:fld>
            <a:endParaRPr lang="en-IN"/>
          </a:p>
        </p:txBody>
      </p:sp>
    </p:spTree>
    <p:extLst>
      <p:ext uri="{BB962C8B-B14F-4D97-AF65-F5344CB8AC3E}">
        <p14:creationId xmlns:p14="http://schemas.microsoft.com/office/powerpoint/2010/main" val="2271116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C26C58-211D-4B88-BEB1-FFE0DED32EB0}" type="slidenum">
              <a:rPr lang="en-IN" smtClean="0"/>
              <a:t>10</a:t>
            </a:fld>
            <a:endParaRPr lang="en-IN"/>
          </a:p>
        </p:txBody>
      </p:sp>
    </p:spTree>
    <p:extLst>
      <p:ext uri="{BB962C8B-B14F-4D97-AF65-F5344CB8AC3E}">
        <p14:creationId xmlns:p14="http://schemas.microsoft.com/office/powerpoint/2010/main" val="217992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906837" y="-1738396"/>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28575"/>
              <a:ext cx="1384190" cy="3500802"/>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477245" y="2079047"/>
            <a:ext cx="6207219" cy="6207219"/>
          </a:xfrm>
          <a:custGeom>
            <a:avLst/>
            <a:gdLst/>
            <a:ahLst/>
            <a:cxnLst/>
            <a:rect l="l" t="t" r="r" b="b"/>
            <a:pathLst>
              <a:path w="6207219" h="6207219">
                <a:moveTo>
                  <a:pt x="0" y="0"/>
                </a:moveTo>
                <a:lnTo>
                  <a:pt x="6207219" y="0"/>
                </a:lnTo>
                <a:lnTo>
                  <a:pt x="6207219" y="6207220"/>
                </a:lnTo>
                <a:lnTo>
                  <a:pt x="0" y="620722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12097995" y="2672585"/>
            <a:ext cx="5047005" cy="504698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63788" t="-29144" r="-76789" b="-6181"/>
              </a:stretch>
            </a:blipFill>
          </p:spPr>
        </p:sp>
      </p:grpSp>
      <p:sp>
        <p:nvSpPr>
          <p:cNvPr id="12" name="Freeform 12"/>
          <p:cNvSpPr/>
          <p:nvPr/>
        </p:nvSpPr>
        <p:spPr>
          <a:xfrm>
            <a:off x="12345581" y="-116496"/>
            <a:ext cx="2167106" cy="2167106"/>
          </a:xfrm>
          <a:custGeom>
            <a:avLst/>
            <a:gdLst/>
            <a:ahLst/>
            <a:cxnLst/>
            <a:rect l="l" t="t" r="r" b="b"/>
            <a:pathLst>
              <a:path w="2167106" h="2167106">
                <a:moveTo>
                  <a:pt x="0" y="0"/>
                </a:moveTo>
                <a:lnTo>
                  <a:pt x="2167106" y="0"/>
                </a:lnTo>
                <a:lnTo>
                  <a:pt x="2167106" y="2167107"/>
                </a:lnTo>
                <a:lnTo>
                  <a:pt x="0" y="2167107"/>
                </a:lnTo>
                <a:lnTo>
                  <a:pt x="0" y="0"/>
                </a:lnTo>
                <a:close/>
              </a:path>
            </a:pathLst>
          </a:custGeom>
          <a:blipFill>
            <a:blip r:embed="rId7"/>
            <a:stretch>
              <a:fillRect/>
            </a:stretch>
          </a:blipFill>
        </p:spPr>
      </p:sp>
      <p:sp>
        <p:nvSpPr>
          <p:cNvPr id="13" name="TextBox 13"/>
          <p:cNvSpPr txBox="1"/>
          <p:nvPr/>
        </p:nvSpPr>
        <p:spPr>
          <a:xfrm>
            <a:off x="0" y="256571"/>
            <a:ext cx="13032403" cy="1794040"/>
          </a:xfrm>
          <a:prstGeom prst="rect">
            <a:avLst/>
          </a:prstGeom>
        </p:spPr>
        <p:txBody>
          <a:bodyPr lIns="0" tIns="0" rIns="0" bIns="0" rtlCol="0" anchor="t">
            <a:spAutoFit/>
          </a:bodyPr>
          <a:lstStyle/>
          <a:p>
            <a:pPr algn="ctr">
              <a:lnSpc>
                <a:spcPts val="5159"/>
              </a:lnSpc>
            </a:pPr>
            <a:r>
              <a:rPr lang="en-US" sz="3685" dirty="0">
                <a:solidFill>
                  <a:srgbClr val="106861"/>
                </a:solidFill>
                <a:latin typeface="Garamond Bold"/>
              </a:rPr>
              <a:t>ALAGAPPA CHETTIAR GOVERNMENT COLLEGE OF ENGINEERING AND TECHNOLOGY</a:t>
            </a:r>
          </a:p>
          <a:p>
            <a:pPr algn="ctr">
              <a:lnSpc>
                <a:spcPts val="3922"/>
              </a:lnSpc>
            </a:pPr>
            <a:r>
              <a:rPr lang="en-US" sz="2801" dirty="0">
                <a:solidFill>
                  <a:srgbClr val="106861"/>
                </a:solidFill>
                <a:latin typeface="Garamond Bold"/>
              </a:rPr>
              <a:t>KARAIKUDI</a:t>
            </a:r>
          </a:p>
        </p:txBody>
      </p:sp>
      <p:sp>
        <p:nvSpPr>
          <p:cNvPr id="14" name="TextBox 14"/>
          <p:cNvSpPr txBox="1"/>
          <p:nvPr/>
        </p:nvSpPr>
        <p:spPr>
          <a:xfrm>
            <a:off x="1121369" y="2296596"/>
            <a:ext cx="11375571" cy="583301"/>
          </a:xfrm>
          <a:prstGeom prst="rect">
            <a:avLst/>
          </a:prstGeom>
        </p:spPr>
        <p:txBody>
          <a:bodyPr wrap="square" lIns="0" tIns="0" rIns="0" bIns="0" rtlCol="0" anchor="t">
            <a:spAutoFit/>
          </a:bodyPr>
          <a:lstStyle/>
          <a:p>
            <a:pPr algn="ctr">
              <a:lnSpc>
                <a:spcPts val="4900"/>
              </a:lnSpc>
            </a:pPr>
            <a:r>
              <a:rPr lang="en-US" sz="3500" b="1" dirty="0">
                <a:solidFill>
                  <a:srgbClr val="106861"/>
                </a:solidFill>
                <a:latin typeface="Arapey"/>
              </a:rPr>
              <a:t>Department of Electronics and Communication Engineering</a:t>
            </a:r>
          </a:p>
        </p:txBody>
      </p:sp>
      <p:sp>
        <p:nvSpPr>
          <p:cNvPr id="15" name="TextBox 15"/>
          <p:cNvSpPr txBox="1"/>
          <p:nvPr/>
        </p:nvSpPr>
        <p:spPr>
          <a:xfrm>
            <a:off x="2833993" y="3168627"/>
            <a:ext cx="7844671" cy="580390"/>
          </a:xfrm>
          <a:prstGeom prst="rect">
            <a:avLst/>
          </a:prstGeom>
        </p:spPr>
        <p:txBody>
          <a:bodyPr lIns="0" tIns="0" rIns="0" bIns="0" rtlCol="0" anchor="t">
            <a:spAutoFit/>
          </a:bodyPr>
          <a:lstStyle/>
          <a:p>
            <a:pPr algn="ctr">
              <a:lnSpc>
                <a:spcPts val="4759"/>
              </a:lnSpc>
            </a:pPr>
            <a:r>
              <a:rPr lang="en-US" sz="3399" dirty="0">
                <a:solidFill>
                  <a:srgbClr val="106861"/>
                </a:solidFill>
                <a:latin typeface="Georgia Pro"/>
              </a:rPr>
              <a:t>19ECZ71-Mini Project</a:t>
            </a:r>
          </a:p>
        </p:txBody>
      </p:sp>
      <p:sp>
        <p:nvSpPr>
          <p:cNvPr id="16" name="TextBox 16"/>
          <p:cNvSpPr txBox="1"/>
          <p:nvPr/>
        </p:nvSpPr>
        <p:spPr>
          <a:xfrm>
            <a:off x="1578508" y="4191331"/>
            <a:ext cx="10355640" cy="1215204"/>
          </a:xfrm>
          <a:prstGeom prst="rect">
            <a:avLst/>
          </a:prstGeom>
        </p:spPr>
        <p:txBody>
          <a:bodyPr wrap="square" lIns="0" tIns="0" rIns="0" bIns="0" rtlCol="0" anchor="t">
            <a:spAutoFit/>
          </a:bodyPr>
          <a:lstStyle/>
          <a:p>
            <a:pPr algn="ctr">
              <a:lnSpc>
                <a:spcPct val="150000"/>
              </a:lnSpc>
            </a:pPr>
            <a:r>
              <a:rPr lang="en-IN" sz="2800" b="1" dirty="0">
                <a:solidFill>
                  <a:srgbClr val="106861"/>
                </a:solidFill>
                <a:latin typeface="Times New Roman" panose="02020603050405020304" pitchFamily="18" charset="0"/>
                <a:cs typeface="Times New Roman" panose="02020603050405020304" pitchFamily="18" charset="0"/>
              </a:rPr>
              <a:t>GESTURE VOX: ENHANCING COMMUNICATION FOR INDIVIDUALS WITH SPEECH DISABILITIES</a:t>
            </a:r>
          </a:p>
        </p:txBody>
      </p:sp>
      <p:sp>
        <p:nvSpPr>
          <p:cNvPr id="17" name="TextBox 17"/>
          <p:cNvSpPr txBox="1"/>
          <p:nvPr/>
        </p:nvSpPr>
        <p:spPr>
          <a:xfrm>
            <a:off x="1205872" y="7205720"/>
            <a:ext cx="8652504" cy="2265044"/>
          </a:xfrm>
          <a:prstGeom prst="rect">
            <a:avLst/>
          </a:prstGeom>
        </p:spPr>
        <p:txBody>
          <a:bodyPr wrap="square" lIns="0" tIns="0" rIns="0" bIns="0" rtlCol="0" anchor="t">
            <a:spAutoFit/>
          </a:bodyPr>
          <a:lstStyle/>
          <a:p>
            <a:pPr>
              <a:lnSpc>
                <a:spcPts val="4546"/>
              </a:lnSpc>
            </a:pPr>
            <a:r>
              <a:rPr lang="en-US" sz="3400" dirty="0">
                <a:solidFill>
                  <a:srgbClr val="035D61"/>
                </a:solidFill>
                <a:latin typeface="Georgia Pro Bold" panose="02040802050405020203" charset="0"/>
              </a:rPr>
              <a:t>Under the Guidance of:</a:t>
            </a:r>
          </a:p>
          <a:p>
            <a:pPr>
              <a:lnSpc>
                <a:spcPts val="4546"/>
              </a:lnSpc>
            </a:pPr>
            <a:r>
              <a:rPr lang="en-US" sz="3400" dirty="0">
                <a:solidFill>
                  <a:srgbClr val="035D61"/>
                </a:solidFill>
                <a:latin typeface="Georgia Pro Bold" panose="02040802050405020203" charset="0"/>
              </a:rPr>
              <a:t>Dr. G. KARPAGARAJESH M.E, Ph.D.,</a:t>
            </a:r>
          </a:p>
          <a:p>
            <a:pPr>
              <a:lnSpc>
                <a:spcPts val="4546"/>
              </a:lnSpc>
            </a:pPr>
            <a:r>
              <a:rPr lang="en-US" sz="3400" dirty="0">
                <a:solidFill>
                  <a:srgbClr val="035D61"/>
                </a:solidFill>
                <a:latin typeface="Georgia Pro Bold" panose="02040802050405020203" charset="0"/>
              </a:rPr>
              <a:t>Associate Professor,</a:t>
            </a:r>
          </a:p>
          <a:p>
            <a:pPr>
              <a:lnSpc>
                <a:spcPts val="4546"/>
              </a:lnSpc>
            </a:pPr>
            <a:r>
              <a:rPr lang="en-US" sz="3400" dirty="0">
                <a:solidFill>
                  <a:srgbClr val="035D61"/>
                </a:solidFill>
                <a:latin typeface="Georgia Pro Bold" panose="02040802050405020203" charset="0"/>
              </a:rPr>
              <a:t>Department of ECE</a:t>
            </a:r>
          </a:p>
        </p:txBody>
      </p:sp>
      <p:sp>
        <p:nvSpPr>
          <p:cNvPr id="18" name="TextBox 18"/>
          <p:cNvSpPr txBox="1"/>
          <p:nvPr/>
        </p:nvSpPr>
        <p:spPr>
          <a:xfrm>
            <a:off x="11376466" y="8035916"/>
            <a:ext cx="6408775" cy="1309461"/>
          </a:xfrm>
          <a:prstGeom prst="rect">
            <a:avLst/>
          </a:prstGeom>
        </p:spPr>
        <p:txBody>
          <a:bodyPr lIns="0" tIns="0" rIns="0" bIns="0" rtlCol="0" anchor="t">
            <a:spAutoFit/>
          </a:bodyPr>
          <a:lstStyle/>
          <a:p>
            <a:pPr algn="just">
              <a:lnSpc>
                <a:spcPts val="3500"/>
              </a:lnSpc>
            </a:pPr>
            <a:endParaRPr lang="en-US" sz="2500" dirty="0">
              <a:solidFill>
                <a:srgbClr val="035D61"/>
              </a:solidFill>
              <a:latin typeface="Times New Roman Bold"/>
            </a:endParaRPr>
          </a:p>
          <a:p>
            <a:pPr algn="just">
              <a:lnSpc>
                <a:spcPts val="3500"/>
              </a:lnSpc>
            </a:pPr>
            <a:r>
              <a:rPr lang="en-US" sz="2500" dirty="0">
                <a:solidFill>
                  <a:srgbClr val="035D61"/>
                </a:solidFill>
                <a:latin typeface="Times New Roman Bold"/>
              </a:rPr>
              <a:t>Present by</a:t>
            </a:r>
          </a:p>
          <a:p>
            <a:pPr algn="just">
              <a:lnSpc>
                <a:spcPts val="3500"/>
              </a:lnSpc>
            </a:pPr>
            <a:r>
              <a:rPr lang="en-US" sz="2500" dirty="0">
                <a:solidFill>
                  <a:srgbClr val="035D61"/>
                </a:solidFill>
                <a:latin typeface="Times New Roman Bold"/>
              </a:rPr>
              <a:t>ABHIMANYU P</a:t>
            </a:r>
          </a:p>
        </p:txBody>
      </p:sp>
      <p:sp>
        <p:nvSpPr>
          <p:cNvPr id="19" name="TextBox 19"/>
          <p:cNvSpPr txBox="1"/>
          <p:nvPr/>
        </p:nvSpPr>
        <p:spPr>
          <a:xfrm>
            <a:off x="15133484" y="7942468"/>
            <a:ext cx="3780467" cy="1309461"/>
          </a:xfrm>
          <a:prstGeom prst="rect">
            <a:avLst/>
          </a:prstGeom>
        </p:spPr>
        <p:txBody>
          <a:bodyPr lIns="0" tIns="0" rIns="0" bIns="0" rtlCol="0" anchor="t">
            <a:spAutoFit/>
          </a:bodyPr>
          <a:lstStyle/>
          <a:p>
            <a:pPr algn="just">
              <a:lnSpc>
                <a:spcPts val="3500"/>
              </a:lnSpc>
            </a:pPr>
            <a:endParaRPr lang="en-IN" dirty="0"/>
          </a:p>
          <a:p>
            <a:pPr algn="just">
              <a:lnSpc>
                <a:spcPts val="3500"/>
              </a:lnSpc>
            </a:pPr>
            <a:endParaRPr dirty="0"/>
          </a:p>
          <a:p>
            <a:pPr algn="just">
              <a:lnSpc>
                <a:spcPts val="3500"/>
              </a:lnSpc>
            </a:pPr>
            <a:r>
              <a:rPr lang="en-US" sz="2500" dirty="0">
                <a:solidFill>
                  <a:srgbClr val="F8F8F8"/>
                </a:solidFill>
                <a:latin typeface="Times New Roman Bold"/>
              </a:rPr>
              <a:t>91762214201</a:t>
            </a:r>
          </a:p>
        </p:txBody>
      </p:sp>
      <p:cxnSp>
        <p:nvCxnSpPr>
          <p:cNvPr id="10" name="Straight Connector 9">
            <a:extLst>
              <a:ext uri="{FF2B5EF4-FFF2-40B4-BE49-F238E27FC236}">
                <a16:creationId xmlns:a16="http://schemas.microsoft.com/office/drawing/2014/main" id="{85B9CE50-816B-BBB8-A9D7-24CE7908446B}"/>
              </a:ext>
            </a:extLst>
          </p:cNvPr>
          <p:cNvCxnSpPr/>
          <p:nvPr/>
        </p:nvCxnSpPr>
        <p:spPr>
          <a:xfrm>
            <a:off x="990600" y="7205720"/>
            <a:ext cx="0" cy="22650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46464" y="461327"/>
            <a:ext cx="4028004" cy="769250"/>
          </a:xfrm>
          <a:prstGeom prst="rect">
            <a:avLst/>
          </a:prstGeom>
        </p:spPr>
        <p:txBody>
          <a:bodyPr lIns="0" tIns="0" rIns="0" bIns="0" rtlCol="0" anchor="t">
            <a:spAutoFit/>
          </a:bodyPr>
          <a:lstStyle/>
          <a:p>
            <a:pPr algn="ctr">
              <a:lnSpc>
                <a:spcPts val="6299"/>
              </a:lnSpc>
            </a:pPr>
            <a:r>
              <a:rPr lang="en-US" sz="4500" dirty="0">
                <a:solidFill>
                  <a:srgbClr val="035D61"/>
                </a:solidFill>
                <a:latin typeface="Times New Roman Condensed Bold"/>
              </a:rPr>
              <a:t>FURTURE SCOPE</a:t>
            </a:r>
            <a:endParaRPr lang="en-US" sz="2800" dirty="0">
              <a:solidFill>
                <a:srgbClr val="035D61"/>
              </a:solidFill>
              <a:latin typeface="Times New Roman Condensed Bold"/>
            </a:endParaRPr>
          </a:p>
        </p:txBody>
      </p:sp>
      <p:sp>
        <p:nvSpPr>
          <p:cNvPr id="12" name="Freeform 3">
            <a:extLst>
              <a:ext uri="{FF2B5EF4-FFF2-40B4-BE49-F238E27FC236}">
                <a16:creationId xmlns:a16="http://schemas.microsoft.com/office/drawing/2014/main" id="{371C5D7E-8C77-A110-6AD2-6A5C671B4FEF}"/>
              </a:ext>
            </a:extLst>
          </p:cNvPr>
          <p:cNvSpPr/>
          <p:nvPr/>
        </p:nvSpPr>
        <p:spPr>
          <a:xfrm flipV="1">
            <a:off x="15049454" y="-5448300"/>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13" name="TextBox 12">
            <a:extLst>
              <a:ext uri="{FF2B5EF4-FFF2-40B4-BE49-F238E27FC236}">
                <a16:creationId xmlns:a16="http://schemas.microsoft.com/office/drawing/2014/main" id="{618CA1B1-DCCB-DD3F-3A6B-C6B5C844D676}"/>
              </a:ext>
            </a:extLst>
          </p:cNvPr>
          <p:cNvSpPr txBox="1"/>
          <p:nvPr/>
        </p:nvSpPr>
        <p:spPr>
          <a:xfrm>
            <a:off x="1333500" y="1558456"/>
            <a:ext cx="15621000" cy="8217634"/>
          </a:xfrm>
          <a:prstGeom prst="rect">
            <a:avLst/>
          </a:prstGeom>
          <a:noFill/>
        </p:spPr>
        <p:txBody>
          <a:bodyPr wrap="square" rtlCol="0">
            <a:spAutoFit/>
          </a:bodyPr>
          <a:lstStyle/>
          <a:p>
            <a:pPr indent="97155" algn="just">
              <a:lnSpc>
                <a:spcPct val="150000"/>
              </a:lnSpc>
            </a:pPr>
            <a:r>
              <a:rPr lang="en-IN" sz="2400" dirty="0">
                <a:solidFill>
                  <a:srgbClr val="106861"/>
                </a:solidFill>
                <a:effectLst/>
                <a:latin typeface="Georgia Pro" panose="02040502050405020303" pitchFamily="18" charset="0"/>
                <a:ea typeface="SimSun" panose="02010600030101010101" pitchFamily="2" charset="-122"/>
              </a:rPr>
              <a:t>The future scope for the Gesture Vox holds exciting advancements aimed at making the system more practical and accessible. Initial goals include:</a:t>
            </a:r>
          </a:p>
          <a:p>
            <a:pPr marL="342900" lvl="0" indent="-342900" algn="just">
              <a:lnSpc>
                <a:spcPct val="200000"/>
              </a:lnSpc>
              <a:buFont typeface="Wingdings" panose="05000000000000000000" pitchFamily="2" charset="2"/>
              <a:buChar char="Ø"/>
              <a:tabLst>
                <a:tab pos="457200" algn="l"/>
              </a:tabLst>
            </a:pPr>
            <a:r>
              <a:rPr lang="en-IN" sz="2400" b="1" dirty="0">
                <a:solidFill>
                  <a:srgbClr val="106861"/>
                </a:solidFill>
                <a:effectLst/>
                <a:latin typeface="Georgia Pro" panose="02040502050405020303" pitchFamily="18" charset="0"/>
                <a:ea typeface="SimSun" panose="02010600030101010101" pitchFamily="2" charset="-122"/>
              </a:rPr>
              <a:t>Miniaturization: </a:t>
            </a:r>
            <a:r>
              <a:rPr lang="en-IN" sz="2400" dirty="0">
                <a:solidFill>
                  <a:srgbClr val="106861"/>
                </a:solidFill>
                <a:effectLst/>
                <a:latin typeface="Georgia Pro" panose="02040502050405020303" pitchFamily="18" charset="0"/>
                <a:ea typeface="SimSun" panose="02010600030101010101" pitchFamily="2" charset="-122"/>
              </a:rPr>
              <a:t>Reducing the size of the components to create a more lightweight, comfortable, and unobtrusive glove for daily wear.</a:t>
            </a:r>
          </a:p>
          <a:p>
            <a:pPr marL="342900" lvl="0" indent="-342900" algn="just">
              <a:lnSpc>
                <a:spcPct val="200000"/>
              </a:lnSpc>
              <a:buFont typeface="Wingdings" panose="05000000000000000000" pitchFamily="2" charset="2"/>
              <a:buChar char="Ø"/>
              <a:tabLst>
                <a:tab pos="457200" algn="l"/>
              </a:tabLst>
            </a:pPr>
            <a:r>
              <a:rPr lang="en-IN" sz="2400" b="1" dirty="0">
                <a:solidFill>
                  <a:srgbClr val="106861"/>
                </a:solidFill>
                <a:effectLst/>
                <a:latin typeface="Georgia Pro" panose="02040502050405020303" pitchFamily="18" charset="0"/>
                <a:ea typeface="SimSun" panose="02010600030101010101" pitchFamily="2" charset="-122"/>
              </a:rPr>
              <a:t>Enhanced Gesture Recognition: </a:t>
            </a:r>
            <a:r>
              <a:rPr lang="en-IN" sz="2400" dirty="0">
                <a:solidFill>
                  <a:srgbClr val="106861"/>
                </a:solidFill>
                <a:effectLst/>
                <a:latin typeface="Georgia Pro" panose="02040502050405020303" pitchFamily="18" charset="0"/>
                <a:ea typeface="SimSun" panose="02010600030101010101" pitchFamily="2" charset="-122"/>
              </a:rPr>
              <a:t>Expanding the system's ability to recognize a broader range of gestures, allowing for more complex phrases and communication needs.</a:t>
            </a:r>
          </a:p>
          <a:p>
            <a:pPr marL="342900" lvl="0" indent="-342900" algn="just">
              <a:lnSpc>
                <a:spcPct val="200000"/>
              </a:lnSpc>
              <a:buFont typeface="Wingdings" panose="05000000000000000000" pitchFamily="2" charset="2"/>
              <a:buChar char="Ø"/>
              <a:tabLst>
                <a:tab pos="457200" algn="l"/>
              </a:tabLst>
            </a:pPr>
            <a:r>
              <a:rPr lang="en-IN" sz="2400" b="1" dirty="0">
                <a:solidFill>
                  <a:srgbClr val="106861"/>
                </a:solidFill>
                <a:effectLst/>
                <a:latin typeface="Georgia Pro" panose="02040502050405020303" pitchFamily="18" charset="0"/>
                <a:ea typeface="SimSun" panose="02010600030101010101" pitchFamily="2" charset="-122"/>
              </a:rPr>
              <a:t>Vocabulary Expansion: </a:t>
            </a:r>
            <a:r>
              <a:rPr lang="en-IN" sz="2400" dirty="0">
                <a:solidFill>
                  <a:srgbClr val="106861"/>
                </a:solidFill>
                <a:effectLst/>
                <a:latin typeface="Georgia Pro" panose="02040502050405020303" pitchFamily="18" charset="0"/>
                <a:ea typeface="SimSun" panose="02010600030101010101" pitchFamily="2" charset="-122"/>
              </a:rPr>
              <a:t>Incorporating a more extensive vocabulary to support diverse communication scenarios.</a:t>
            </a:r>
          </a:p>
          <a:p>
            <a:pPr marL="342900" lvl="0" indent="-342900" algn="just">
              <a:lnSpc>
                <a:spcPct val="200000"/>
              </a:lnSpc>
              <a:buFont typeface="Wingdings" panose="05000000000000000000" pitchFamily="2" charset="2"/>
              <a:buChar char="Ø"/>
              <a:tabLst>
                <a:tab pos="457200" algn="l"/>
              </a:tabLst>
            </a:pPr>
            <a:r>
              <a:rPr lang="en-IN" sz="2400" b="1" dirty="0">
                <a:solidFill>
                  <a:srgbClr val="106861"/>
                </a:solidFill>
                <a:effectLst/>
                <a:latin typeface="Georgia Pro" panose="02040502050405020303" pitchFamily="18" charset="0"/>
                <a:ea typeface="SimSun" panose="02010600030101010101" pitchFamily="2" charset="-122"/>
              </a:rPr>
              <a:t>Wireless Connectivity: </a:t>
            </a:r>
            <a:r>
              <a:rPr lang="en-IN" sz="2400" dirty="0">
                <a:solidFill>
                  <a:srgbClr val="106861"/>
                </a:solidFill>
                <a:effectLst/>
                <a:latin typeface="Georgia Pro" panose="02040502050405020303" pitchFamily="18" charset="0"/>
                <a:ea typeface="SimSun" panose="02010600030101010101" pitchFamily="2" charset="-122"/>
              </a:rPr>
              <a:t>Adding Bluetooth or Wi-Fi capabilities for seamless integration with mobile apps or devices, allowing for remote updates and potentially enabling customization of responses.</a:t>
            </a:r>
          </a:p>
          <a:p>
            <a:pPr marL="342900" lvl="0" indent="-342900" algn="just">
              <a:lnSpc>
                <a:spcPct val="200000"/>
              </a:lnSpc>
              <a:buFont typeface="Wingdings" panose="05000000000000000000" pitchFamily="2" charset="2"/>
              <a:buChar char="Ø"/>
              <a:tabLst>
                <a:tab pos="457200" algn="l"/>
              </a:tabLst>
            </a:pPr>
            <a:r>
              <a:rPr lang="en-IN" sz="2400" b="1" dirty="0">
                <a:solidFill>
                  <a:srgbClr val="106861"/>
                </a:solidFill>
                <a:effectLst/>
                <a:latin typeface="Georgia Pro" panose="02040502050405020303" pitchFamily="18" charset="0"/>
                <a:ea typeface="SimSun" panose="02010600030101010101" pitchFamily="2" charset="-122"/>
              </a:rPr>
              <a:t>Battery Optimization: </a:t>
            </a:r>
            <a:r>
              <a:rPr lang="en-IN" sz="2400" dirty="0">
                <a:solidFill>
                  <a:srgbClr val="106861"/>
                </a:solidFill>
                <a:effectLst/>
                <a:latin typeface="Georgia Pro" panose="02040502050405020303" pitchFamily="18" charset="0"/>
                <a:ea typeface="SimSun" panose="02010600030101010101" pitchFamily="2" charset="-122"/>
              </a:rPr>
              <a:t>Improving power efficiency to support longer usage times between charges.</a:t>
            </a:r>
          </a:p>
          <a:p>
            <a:endParaRPr lang="en-IN" sz="2400" dirty="0">
              <a:solidFill>
                <a:srgbClr val="106861"/>
              </a:solidFill>
              <a:latin typeface="Georgia Pro" panose="02040502050405020303"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C597380F-5EF5-D235-082D-64B5A4C866DD}"/>
              </a:ext>
            </a:extLst>
          </p:cNvPr>
          <p:cNvGrpSpPr/>
          <p:nvPr/>
        </p:nvGrpSpPr>
        <p:grpSpPr>
          <a:xfrm>
            <a:off x="14935200" y="-3086100"/>
            <a:ext cx="5578401" cy="5578401"/>
            <a:chOff x="0" y="0"/>
            <a:chExt cx="812800" cy="812800"/>
          </a:xfrm>
        </p:grpSpPr>
        <p:sp>
          <p:nvSpPr>
            <p:cNvPr id="6" name="Freeform 5">
              <a:extLst>
                <a:ext uri="{FF2B5EF4-FFF2-40B4-BE49-F238E27FC236}">
                  <a16:creationId xmlns:a16="http://schemas.microsoft.com/office/drawing/2014/main" id="{14F685E4-C0F5-D9E3-1059-3FC0AE1714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7" name="TextBox 6">
              <a:extLst>
                <a:ext uri="{FF2B5EF4-FFF2-40B4-BE49-F238E27FC236}">
                  <a16:creationId xmlns:a16="http://schemas.microsoft.com/office/drawing/2014/main" id="{A8507FD6-C2C9-C420-B09A-EB49904C07A2}"/>
                </a:ext>
              </a:extLst>
            </p:cNvPr>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8" name="Freeform 3">
            <a:extLst>
              <a:ext uri="{FF2B5EF4-FFF2-40B4-BE49-F238E27FC236}">
                <a16:creationId xmlns:a16="http://schemas.microsoft.com/office/drawing/2014/main" id="{F08737C7-F977-DEFD-BAB8-8CBA6E1A7031}"/>
              </a:ext>
            </a:extLst>
          </p:cNvPr>
          <p:cNvSpPr/>
          <p:nvPr/>
        </p:nvSpPr>
        <p:spPr>
          <a:xfrm>
            <a:off x="15458175" y="7429500"/>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9">
            <a:extLst>
              <a:ext uri="{FF2B5EF4-FFF2-40B4-BE49-F238E27FC236}">
                <a16:creationId xmlns:a16="http://schemas.microsoft.com/office/drawing/2014/main" id="{43751064-B129-B6FB-03D3-826675D67924}"/>
              </a:ext>
            </a:extLst>
          </p:cNvPr>
          <p:cNvSpPr txBox="1"/>
          <p:nvPr/>
        </p:nvSpPr>
        <p:spPr>
          <a:xfrm>
            <a:off x="749167" y="750154"/>
            <a:ext cx="5578401" cy="784830"/>
          </a:xfrm>
          <a:prstGeom prst="rect">
            <a:avLst/>
          </a:prstGeom>
          <a:noFill/>
        </p:spPr>
        <p:txBody>
          <a:bodyPr wrap="square" rtlCol="0">
            <a:spAutoFit/>
          </a:bodyPr>
          <a:lstStyle/>
          <a:p>
            <a:r>
              <a:rPr lang="en-IN" sz="4500" b="1" dirty="0">
                <a:solidFill>
                  <a:srgbClr val="106861"/>
                </a:solidFill>
                <a:latin typeface="Times New Roman Condensed Bold" panose="020B0604020202020204" charset="0"/>
                <a:cs typeface="Times New Roman" panose="02020603050405020304" pitchFamily="18" charset="0"/>
              </a:rPr>
              <a:t>CONCULSION</a:t>
            </a:r>
          </a:p>
        </p:txBody>
      </p:sp>
      <p:sp>
        <p:nvSpPr>
          <p:cNvPr id="14" name="Rectangle 3">
            <a:extLst>
              <a:ext uri="{FF2B5EF4-FFF2-40B4-BE49-F238E27FC236}">
                <a16:creationId xmlns:a16="http://schemas.microsoft.com/office/drawing/2014/main" id="{C017BB73-4E2E-AE30-0E06-5A9E45871AC0}"/>
              </a:ext>
            </a:extLst>
          </p:cNvPr>
          <p:cNvSpPr>
            <a:spLocks noChangeArrowheads="1"/>
          </p:cNvSpPr>
          <p:nvPr/>
        </p:nvSpPr>
        <p:spPr bwMode="auto">
          <a:xfrm>
            <a:off x="1066800" y="1714500"/>
            <a:ext cx="15087600" cy="6005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2800" b="0" i="0" u="none" strike="noStrike" cap="none" normalizeH="0" baseline="0" dirty="0">
                <a:ln>
                  <a:noFill/>
                </a:ln>
                <a:solidFill>
                  <a:srgbClr val="106861"/>
                </a:solidFill>
                <a:effectLst/>
                <a:latin typeface="Georgia Pro" panose="02040502050405020303" pitchFamily="18" charset="0"/>
              </a:rPr>
              <a:t>	The </a:t>
            </a:r>
            <a:r>
              <a:rPr kumimoji="0" lang="en-US" altLang="en-US" sz="2800" b="1" i="0" u="none" strike="noStrike" cap="none" normalizeH="0" baseline="0" dirty="0">
                <a:ln>
                  <a:noFill/>
                </a:ln>
                <a:solidFill>
                  <a:srgbClr val="106861"/>
                </a:solidFill>
                <a:effectLst/>
                <a:latin typeface="Georgia Pro" panose="02040502050405020303" pitchFamily="18" charset="0"/>
              </a:rPr>
              <a:t>Gesture Vox</a:t>
            </a:r>
            <a:r>
              <a:rPr kumimoji="0" lang="en-US" altLang="en-US" sz="2800" b="0" i="0" u="none" strike="noStrike" cap="none" normalizeH="0" baseline="0" dirty="0">
                <a:ln>
                  <a:noFill/>
                </a:ln>
                <a:solidFill>
                  <a:srgbClr val="106861"/>
                </a:solidFill>
                <a:effectLst/>
                <a:latin typeface="Georgia Pro" panose="02040502050405020303" pitchFamily="18" charset="0"/>
              </a:rPr>
              <a:t> is an assistive device that translates hand gestures into audible speech, empowering non-verbal individuals with speech impairments to communicate essential phrases. Using flex sensors, a microcontroller, and audio playback, the device offers a straightforward yet impactful communication tool. It highlights the potential of affordable, adaptable technology for assistive applications. Future enhancements could expand its vocabulary, improve gesture recognition, and increase user comfort, evolving it into a more powerful, customizable solution to support diverse communication needs.</a:t>
            </a:r>
          </a:p>
        </p:txBody>
      </p:sp>
    </p:spTree>
    <p:extLst>
      <p:ext uri="{BB962C8B-B14F-4D97-AF65-F5344CB8AC3E}">
        <p14:creationId xmlns:p14="http://schemas.microsoft.com/office/powerpoint/2010/main" val="10993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2286000" y="-2374230"/>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4856034" y="3348832"/>
            <a:ext cx="8575931"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id="12" name="TextBox 12"/>
            <p:cNvSpPr txBox="1"/>
            <p:nvPr/>
          </p:nvSpPr>
          <p:spPr>
            <a:xfrm>
              <a:off x="0" y="-38100"/>
              <a:ext cx="2258681" cy="850900"/>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4523690" y="3902649"/>
            <a:ext cx="9240621" cy="1787965"/>
          </a:xfrm>
          <a:prstGeom prst="rect">
            <a:avLst/>
          </a:prstGeom>
        </p:spPr>
        <p:txBody>
          <a:bodyPr lIns="0" tIns="0" rIns="0" bIns="0" rtlCol="0" anchor="t">
            <a:spAutoFit/>
          </a:bodyPr>
          <a:lstStyle/>
          <a:p>
            <a:pPr algn="ctr">
              <a:lnSpc>
                <a:spcPts val="14540"/>
              </a:lnSpc>
              <a:spcBef>
                <a:spcPct val="0"/>
              </a:spcBef>
            </a:pPr>
            <a:r>
              <a:rPr lang="en-US" sz="10536">
                <a:solidFill>
                  <a:srgbClr val="FFFFFF"/>
                </a:solidFill>
                <a:latin typeface="Georgia Pr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1401121" y="-1333500"/>
            <a:ext cx="7130654" cy="11772679"/>
            <a:chOff x="0" y="0"/>
            <a:chExt cx="2171400" cy="285404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id="4" name="TextBox 4"/>
            <p:cNvSpPr txBox="1"/>
            <p:nvPr/>
          </p:nvSpPr>
          <p:spPr>
            <a:xfrm>
              <a:off x="0" y="-28575"/>
              <a:ext cx="2171400" cy="288262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0902287" y="-694553"/>
            <a:ext cx="7765223" cy="6811477"/>
            <a:chOff x="0" y="0"/>
            <a:chExt cx="6350000" cy="4951603"/>
          </a:xfrm>
        </p:grpSpPr>
        <p:sp>
          <p:nvSpPr>
            <p:cNvPr id="6" name="Freeform 6"/>
            <p:cNvSpPr/>
            <p:nvPr/>
          </p:nvSpPr>
          <p:spPr>
            <a:xfrm>
              <a:off x="0" y="0"/>
              <a:ext cx="6349873" cy="4979162"/>
            </a:xfrm>
            <a:custGeom>
              <a:avLst/>
              <a:gdLst/>
              <a:ahLst/>
              <a:cxnLst/>
              <a:rect l="l" t="t" r="r" b="b"/>
              <a:pathLst>
                <a:path w="6349873" h="4979162">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t="-14120" b="-14120"/>
              </a:stretch>
            </a:blipFill>
          </p:spPr>
        </p:sp>
      </p:grpSp>
      <p:sp>
        <p:nvSpPr>
          <p:cNvPr id="7" name="Freeform 7"/>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04800" y="1028700"/>
            <a:ext cx="7342568" cy="769250"/>
          </a:xfrm>
          <a:prstGeom prst="rect">
            <a:avLst/>
          </a:prstGeom>
        </p:spPr>
        <p:txBody>
          <a:bodyPr lIns="0" tIns="0" rIns="0" bIns="0" rtlCol="0" anchor="t">
            <a:spAutoFit/>
          </a:bodyPr>
          <a:lstStyle/>
          <a:p>
            <a:pPr marL="0" lvl="0" indent="0" algn="l">
              <a:lnSpc>
                <a:spcPts val="6299"/>
              </a:lnSpc>
              <a:spcBef>
                <a:spcPct val="0"/>
              </a:spcBef>
            </a:pPr>
            <a:r>
              <a:rPr lang="en-US" sz="4500" b="1" spc="-89" dirty="0">
                <a:solidFill>
                  <a:srgbClr val="106861"/>
                </a:solidFill>
                <a:latin typeface="Times New Roman Condensed Bold" panose="020B0604020202020204" charset="0"/>
                <a:cs typeface="Times New Roman" panose="02020603050405020304" pitchFamily="18" charset="0"/>
              </a:rPr>
              <a:t>OBJECTIVE</a:t>
            </a:r>
            <a:r>
              <a:rPr lang="en-US" sz="4500" b="1" spc="-89" dirty="0">
                <a:solidFill>
                  <a:srgbClr val="106861"/>
                </a:solidFill>
                <a:latin typeface="Times New Roman Condensed Bold" panose="020B0604020202020204" charset="0"/>
              </a:rPr>
              <a:t> </a:t>
            </a:r>
            <a:r>
              <a:rPr lang="en-US" sz="4500" b="1" spc="-89" dirty="0">
                <a:solidFill>
                  <a:srgbClr val="106861"/>
                </a:solidFill>
                <a:latin typeface="Times New Roman Condensed Bold" panose="020B0604020202020204" charset="0"/>
                <a:cs typeface="Times New Roman" panose="02020603050405020304" pitchFamily="18" charset="0"/>
              </a:rPr>
              <a:t>OF WORK</a:t>
            </a:r>
          </a:p>
        </p:txBody>
      </p:sp>
      <p:sp>
        <p:nvSpPr>
          <p:cNvPr id="9" name="TextBox 9"/>
          <p:cNvSpPr txBox="1"/>
          <p:nvPr/>
        </p:nvSpPr>
        <p:spPr>
          <a:xfrm>
            <a:off x="304800" y="2476500"/>
            <a:ext cx="10482058" cy="5730671"/>
          </a:xfrm>
          <a:prstGeom prst="rect">
            <a:avLst/>
          </a:prstGeom>
        </p:spPr>
        <p:txBody>
          <a:bodyPr wrap="square" lIns="0" tIns="0" rIns="0" bIns="0" rtlCol="0" anchor="t">
            <a:spAutoFit/>
          </a:bodyPr>
          <a:lstStyle/>
          <a:p>
            <a:pPr marL="327860" lvl="1">
              <a:lnSpc>
                <a:spcPts val="4525"/>
              </a:lnSpc>
            </a:pPr>
            <a:r>
              <a:rPr lang="en-US" sz="3037" spc="48" dirty="0">
                <a:solidFill>
                  <a:srgbClr val="106861"/>
                </a:solidFill>
                <a:latin typeface="Georgia Pro"/>
              </a:rPr>
              <a:t>1. Enable speech-impaired individuals to communicate through gestures.</a:t>
            </a:r>
          </a:p>
          <a:p>
            <a:pPr marL="327860" lvl="1">
              <a:lnSpc>
                <a:spcPts val="4525"/>
              </a:lnSpc>
            </a:pPr>
            <a:endParaRPr lang="en-US" sz="3037" spc="48" dirty="0">
              <a:solidFill>
                <a:srgbClr val="106861"/>
              </a:solidFill>
              <a:latin typeface="Georgia Pro"/>
            </a:endParaRPr>
          </a:p>
          <a:p>
            <a:pPr marL="327860" lvl="1">
              <a:lnSpc>
                <a:spcPts val="4525"/>
              </a:lnSpc>
            </a:pPr>
            <a:r>
              <a:rPr lang="en-US" sz="3037" spc="48" dirty="0">
                <a:solidFill>
                  <a:srgbClr val="106861"/>
                </a:solidFill>
                <a:latin typeface="Georgia Pro"/>
              </a:rPr>
              <a:t>2. Convert hand gestures into audible voice in real-time.</a:t>
            </a:r>
          </a:p>
          <a:p>
            <a:pPr marL="327860" lvl="1">
              <a:lnSpc>
                <a:spcPts val="4525"/>
              </a:lnSpc>
            </a:pPr>
            <a:endParaRPr lang="en-US" sz="3037" spc="48" dirty="0">
              <a:solidFill>
                <a:srgbClr val="106861"/>
              </a:solidFill>
              <a:latin typeface="Georgia Pro"/>
            </a:endParaRPr>
          </a:p>
          <a:p>
            <a:pPr marL="327860" lvl="1">
              <a:lnSpc>
                <a:spcPts val="4525"/>
              </a:lnSpc>
            </a:pPr>
            <a:r>
              <a:rPr lang="en-US" sz="3037" spc="48" dirty="0">
                <a:solidFill>
                  <a:srgbClr val="106861"/>
                </a:solidFill>
                <a:latin typeface="Georgia Pro"/>
              </a:rPr>
              <a:t>3. Design an affordable and user-friendly solution.</a:t>
            </a:r>
          </a:p>
          <a:p>
            <a:pPr marL="327860" lvl="1">
              <a:lnSpc>
                <a:spcPts val="4525"/>
              </a:lnSpc>
            </a:pPr>
            <a:endParaRPr lang="en-US" sz="3037" spc="48" dirty="0">
              <a:solidFill>
                <a:srgbClr val="106861"/>
              </a:solidFill>
              <a:latin typeface="Georgia Pro"/>
            </a:endParaRPr>
          </a:p>
          <a:p>
            <a:pPr marL="327860" lvl="1">
              <a:lnSpc>
                <a:spcPts val="4525"/>
              </a:lnSpc>
            </a:pPr>
            <a:r>
              <a:rPr lang="en-US" sz="3037" spc="48" dirty="0">
                <a:solidFill>
                  <a:srgbClr val="106861"/>
                </a:solidFill>
                <a:latin typeface="Georgia Pro"/>
              </a:rPr>
              <a:t>4. Support up to 32 gesture combinations for flexibility.</a:t>
            </a:r>
          </a:p>
          <a:p>
            <a:pPr marL="327860" lvl="1">
              <a:lnSpc>
                <a:spcPts val="4525"/>
              </a:lnSpc>
            </a:pPr>
            <a:endParaRPr lang="en-US" sz="3037" spc="48" dirty="0">
              <a:solidFill>
                <a:srgbClr val="106861"/>
              </a:solidFill>
              <a:latin typeface="Georgia Pro"/>
            </a:endParaRPr>
          </a:p>
          <a:p>
            <a:pPr marL="327860" lvl="1">
              <a:lnSpc>
                <a:spcPts val="4525"/>
              </a:lnSpc>
            </a:pPr>
            <a:r>
              <a:rPr lang="en-US" sz="3037" spc="48" dirty="0">
                <a:solidFill>
                  <a:srgbClr val="106861"/>
                </a:solidFill>
                <a:latin typeface="Georgia Pro"/>
              </a:rPr>
              <a:t>5. Leverage embedded technology for practical impact.</a:t>
            </a:r>
          </a:p>
        </p:txBody>
      </p:sp>
      <p:sp>
        <p:nvSpPr>
          <p:cNvPr id="10" name="TextBox 10"/>
          <p:cNvSpPr txBox="1"/>
          <p:nvPr/>
        </p:nvSpPr>
        <p:spPr>
          <a:xfrm>
            <a:off x="12053027" y="7513560"/>
            <a:ext cx="6608796" cy="1130117"/>
          </a:xfrm>
          <a:prstGeom prst="rect">
            <a:avLst/>
          </a:prstGeom>
        </p:spPr>
        <p:txBody>
          <a:bodyPr lIns="0" tIns="0" rIns="0" bIns="0" rtlCol="0" anchor="t">
            <a:spAutoFit/>
          </a:bodyPr>
          <a:lstStyle/>
          <a:p>
            <a:pPr>
              <a:lnSpc>
                <a:spcPts val="4604"/>
              </a:lnSpc>
            </a:pPr>
            <a:r>
              <a:rPr lang="en-US" sz="2502" spc="25" dirty="0">
                <a:solidFill>
                  <a:srgbClr val="FDFBFB"/>
                </a:solidFill>
                <a:latin typeface="Georgia Pro Bold Italics"/>
              </a:rPr>
              <a:t>“</a:t>
            </a:r>
            <a:r>
              <a:rPr lang="en-US" sz="2502" spc="25" dirty="0">
                <a:solidFill>
                  <a:srgbClr val="FDFBFB"/>
                </a:solidFill>
                <a:latin typeface="Georgia Pro Italics"/>
              </a:rPr>
              <a:t>Together, we can build a world where everyone rolls through life, not just some</a:t>
            </a:r>
            <a:r>
              <a:rPr lang="en-US" sz="2502" spc="25" dirty="0">
                <a:solidFill>
                  <a:srgbClr val="FDFBFB"/>
                </a:solidFill>
                <a:latin typeface="Georgia Pro Bold Italics"/>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381000" y="647700"/>
            <a:ext cx="7924800" cy="890821"/>
          </a:xfrm>
          <a:prstGeom prst="rect">
            <a:avLst/>
          </a:prstGeom>
        </p:spPr>
        <p:txBody>
          <a:bodyPr wrap="square" lIns="0" tIns="0" rIns="0" bIns="0" rtlCol="0" anchor="t">
            <a:spAutoFit/>
          </a:bodyPr>
          <a:lstStyle/>
          <a:p>
            <a:pPr algn="ctr">
              <a:lnSpc>
                <a:spcPts val="7279"/>
              </a:lnSpc>
            </a:pPr>
            <a:r>
              <a:rPr lang="en-US" sz="5199" dirty="0">
                <a:solidFill>
                  <a:srgbClr val="035D61"/>
                </a:solidFill>
                <a:latin typeface="Times New Roman Condensed Bold"/>
              </a:rPr>
              <a:t> KEY COMPONENTS USED</a:t>
            </a:r>
          </a:p>
        </p:txBody>
      </p:sp>
      <p:sp>
        <p:nvSpPr>
          <p:cNvPr id="15" name="TextBox 15"/>
          <p:cNvSpPr txBox="1"/>
          <p:nvPr/>
        </p:nvSpPr>
        <p:spPr>
          <a:xfrm>
            <a:off x="990600" y="2171700"/>
            <a:ext cx="13059375" cy="6311921"/>
          </a:xfrm>
          <a:prstGeom prst="rect">
            <a:avLst/>
          </a:prstGeom>
        </p:spPr>
        <p:txBody>
          <a:bodyPr wrap="square" lIns="0" tIns="0" rIns="0" bIns="0" rtlCol="0" anchor="t">
            <a:spAutoFit/>
          </a:bodyPr>
          <a:lstStyle/>
          <a:p>
            <a:pPr algn="just">
              <a:lnSpc>
                <a:spcPct val="250000"/>
              </a:lnSpc>
            </a:pPr>
            <a:r>
              <a:rPr lang="en-US" sz="2400" b="1" dirty="0">
                <a:solidFill>
                  <a:srgbClr val="035D61"/>
                </a:solidFill>
                <a:latin typeface="Georgia Pro" panose="02040502050405020303" pitchFamily="18" charset="0"/>
              </a:rPr>
              <a:t>1</a:t>
            </a:r>
            <a:r>
              <a:rPr lang="en-US" sz="2400" dirty="0">
                <a:solidFill>
                  <a:srgbClr val="035D61"/>
                </a:solidFill>
                <a:latin typeface="Georgia Pro" panose="02040502050405020303" pitchFamily="18" charset="0"/>
              </a:rPr>
              <a:t>. </a:t>
            </a:r>
            <a:r>
              <a:rPr lang="en-US" sz="2400" b="1" dirty="0">
                <a:solidFill>
                  <a:srgbClr val="035D61"/>
                </a:solidFill>
                <a:latin typeface="Georgia Pro" panose="02040502050405020303" pitchFamily="18" charset="0"/>
              </a:rPr>
              <a:t>GLOVE:</a:t>
            </a:r>
            <a:r>
              <a:rPr lang="en-US" sz="2400" dirty="0">
                <a:solidFill>
                  <a:srgbClr val="035D61"/>
                </a:solidFill>
                <a:latin typeface="Georgia Pro" panose="02040502050405020303" pitchFamily="18" charset="0"/>
              </a:rPr>
              <a:t> Serves as the base for mounting the sensors.</a:t>
            </a:r>
          </a:p>
          <a:p>
            <a:pPr algn="just">
              <a:lnSpc>
                <a:spcPct val="250000"/>
              </a:lnSpc>
            </a:pPr>
            <a:r>
              <a:rPr lang="en-US" sz="2400" b="1" dirty="0">
                <a:solidFill>
                  <a:srgbClr val="035D61"/>
                </a:solidFill>
                <a:latin typeface="Georgia Pro" panose="02040502050405020303" pitchFamily="18" charset="0"/>
              </a:rPr>
              <a:t>2. FLEX SENSORS: </a:t>
            </a:r>
            <a:r>
              <a:rPr lang="en-US" sz="2400" dirty="0">
                <a:solidFill>
                  <a:srgbClr val="035D61"/>
                </a:solidFill>
                <a:latin typeface="Georgia Pro" panose="02040502050405020303" pitchFamily="18" charset="0"/>
              </a:rPr>
              <a:t>Detect finger movements and generate gesture-specific signals.</a:t>
            </a:r>
            <a:endParaRPr lang="en-US" sz="2400" b="1" dirty="0">
              <a:solidFill>
                <a:srgbClr val="035D61"/>
              </a:solidFill>
              <a:latin typeface="Georgia Pro" panose="02040502050405020303" pitchFamily="18" charset="0"/>
            </a:endParaRPr>
          </a:p>
          <a:p>
            <a:pPr algn="just">
              <a:lnSpc>
                <a:spcPct val="250000"/>
              </a:lnSpc>
            </a:pPr>
            <a:r>
              <a:rPr lang="en-US" sz="2400" b="1" dirty="0">
                <a:solidFill>
                  <a:srgbClr val="035D61"/>
                </a:solidFill>
                <a:latin typeface="Georgia Pro" panose="02040502050405020303" pitchFamily="18" charset="0"/>
              </a:rPr>
              <a:t>3. ARDUINO UNO: </a:t>
            </a:r>
            <a:r>
              <a:rPr lang="en-US" sz="2400" dirty="0">
                <a:solidFill>
                  <a:srgbClr val="035D61"/>
                </a:solidFill>
                <a:latin typeface="Georgia Pro" panose="02040502050405020303" pitchFamily="18" charset="0"/>
              </a:rPr>
              <a:t>Processes sensor inputs and controls the system.</a:t>
            </a:r>
            <a:endParaRPr lang="en-US" sz="2400" b="1" dirty="0">
              <a:solidFill>
                <a:srgbClr val="035D61"/>
              </a:solidFill>
              <a:latin typeface="Georgia Pro" panose="02040502050405020303" pitchFamily="18" charset="0"/>
            </a:endParaRPr>
          </a:p>
          <a:p>
            <a:pPr algn="just">
              <a:lnSpc>
                <a:spcPct val="250000"/>
              </a:lnSpc>
            </a:pPr>
            <a:r>
              <a:rPr lang="en-US" sz="2400" b="1" dirty="0">
                <a:solidFill>
                  <a:srgbClr val="035D61"/>
                </a:solidFill>
                <a:latin typeface="Georgia Pro" panose="02040502050405020303" pitchFamily="18" charset="0"/>
              </a:rPr>
              <a:t>4.SD CARD MODULE &amp; SD CARD:</a:t>
            </a:r>
            <a:r>
              <a:rPr lang="en-US" sz="2400" dirty="0">
                <a:solidFill>
                  <a:srgbClr val="035D61"/>
                </a:solidFill>
                <a:latin typeface="Georgia Pro" panose="02040502050405020303" pitchFamily="18" charset="0"/>
              </a:rPr>
              <a:t> Stores pre-recorded voice files for gesture outputs.</a:t>
            </a:r>
          </a:p>
          <a:p>
            <a:pPr algn="just">
              <a:lnSpc>
                <a:spcPct val="250000"/>
              </a:lnSpc>
            </a:pPr>
            <a:r>
              <a:rPr lang="en-US" sz="2400" b="1" dirty="0">
                <a:solidFill>
                  <a:srgbClr val="035D61"/>
                </a:solidFill>
                <a:latin typeface="Georgia Pro" panose="02040502050405020303" pitchFamily="18" charset="0"/>
              </a:rPr>
              <a:t>5. AMPLIFIER: </a:t>
            </a:r>
            <a:r>
              <a:rPr lang="en-US" sz="2400" dirty="0">
                <a:solidFill>
                  <a:srgbClr val="035D61"/>
                </a:solidFill>
                <a:latin typeface="Georgia Pro" panose="02040502050405020303" pitchFamily="18" charset="0"/>
              </a:rPr>
              <a:t>Enhances the audio signal for clear playback.</a:t>
            </a:r>
          </a:p>
          <a:p>
            <a:pPr algn="just">
              <a:lnSpc>
                <a:spcPct val="250000"/>
              </a:lnSpc>
            </a:pPr>
            <a:r>
              <a:rPr lang="en-US" sz="2400" b="1" dirty="0">
                <a:solidFill>
                  <a:srgbClr val="035D61"/>
                </a:solidFill>
                <a:latin typeface="Georgia Pro" panose="02040502050405020303" pitchFamily="18" charset="0"/>
              </a:rPr>
              <a:t>6.</a:t>
            </a:r>
            <a:r>
              <a:rPr lang="en-US" sz="2400" dirty="0">
                <a:solidFill>
                  <a:srgbClr val="035D61"/>
                </a:solidFill>
                <a:latin typeface="Georgia Pro" panose="02040502050405020303" pitchFamily="18" charset="0"/>
              </a:rPr>
              <a:t> </a:t>
            </a:r>
            <a:r>
              <a:rPr lang="en-US" sz="2400" b="1" dirty="0">
                <a:solidFill>
                  <a:srgbClr val="035D61"/>
                </a:solidFill>
                <a:latin typeface="Georgia Pro" panose="02040502050405020303" pitchFamily="18" charset="0"/>
              </a:rPr>
              <a:t>LOUDSPEAKER:</a:t>
            </a:r>
            <a:r>
              <a:rPr lang="en-US" sz="2400" dirty="0">
                <a:solidFill>
                  <a:srgbClr val="035D61"/>
                </a:solidFill>
                <a:latin typeface="Georgia Pro" panose="02040502050405020303" pitchFamily="18" charset="0"/>
              </a:rPr>
              <a:t> Outputs the amplified audio for communication.</a:t>
            </a:r>
            <a:endParaRPr lang="en-US" sz="2400" b="1" dirty="0">
              <a:solidFill>
                <a:srgbClr val="035D61"/>
              </a:solidFill>
              <a:latin typeface="Georgia Pro" panose="02040502050405020303" pitchFamily="18" charset="0"/>
            </a:endParaRPr>
          </a:p>
          <a:p>
            <a:pPr algn="just">
              <a:lnSpc>
                <a:spcPct val="250000"/>
              </a:lnSpc>
            </a:pPr>
            <a:r>
              <a:rPr lang="en-US" sz="2400" b="1" dirty="0">
                <a:solidFill>
                  <a:srgbClr val="035D61"/>
                </a:solidFill>
                <a:latin typeface="Georgia Pro" panose="02040502050405020303" pitchFamily="18" charset="0"/>
              </a:rPr>
              <a:t>7. WIRES AND CONNECTORS: </a:t>
            </a:r>
            <a:r>
              <a:rPr lang="en-US" sz="2400" dirty="0">
                <a:solidFill>
                  <a:srgbClr val="035D61"/>
                </a:solidFill>
                <a:latin typeface="Georgia Pro" panose="02040502050405020303" pitchFamily="18" charset="0"/>
              </a:rPr>
              <a:t>Facilitate connections between components.</a:t>
            </a:r>
          </a:p>
        </p:txBody>
      </p:sp>
      <p:grpSp>
        <p:nvGrpSpPr>
          <p:cNvPr id="22" name="Group 8">
            <a:extLst>
              <a:ext uri="{FF2B5EF4-FFF2-40B4-BE49-F238E27FC236}">
                <a16:creationId xmlns:a16="http://schemas.microsoft.com/office/drawing/2014/main" id="{5592FC0E-1EEA-6605-1AF0-6A2E87A09E39}"/>
              </a:ext>
            </a:extLst>
          </p:cNvPr>
          <p:cNvGrpSpPr/>
          <p:nvPr/>
        </p:nvGrpSpPr>
        <p:grpSpPr>
          <a:xfrm>
            <a:off x="16535400" y="-3695700"/>
            <a:ext cx="5002094" cy="5002094"/>
            <a:chOff x="0" y="0"/>
            <a:chExt cx="812800" cy="812800"/>
          </a:xfrm>
        </p:grpSpPr>
        <p:sp>
          <p:nvSpPr>
            <p:cNvPr id="23" name="Freeform 9">
              <a:extLst>
                <a:ext uri="{FF2B5EF4-FFF2-40B4-BE49-F238E27FC236}">
                  <a16:creationId xmlns:a16="http://schemas.microsoft.com/office/drawing/2014/main" id="{40B61C95-D484-0D95-0C75-238DD6665E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24" name="TextBox 10">
              <a:extLst>
                <a:ext uri="{FF2B5EF4-FFF2-40B4-BE49-F238E27FC236}">
                  <a16:creationId xmlns:a16="http://schemas.microsoft.com/office/drawing/2014/main" id="{8C964ECF-19B8-8310-2CB1-BE94F3367D1F}"/>
                </a:ext>
              </a:extLst>
            </p:cNvPr>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1026" name="Picture 2" descr="Image result for electrical gloves">
            <a:extLst>
              <a:ext uri="{FF2B5EF4-FFF2-40B4-BE49-F238E27FC236}">
                <a16:creationId xmlns:a16="http://schemas.microsoft.com/office/drawing/2014/main" id="{B3DC6260-2356-7420-B56C-4B20C1E1E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419100"/>
            <a:ext cx="3409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lex sensor">
            <a:extLst>
              <a:ext uri="{FF2B5EF4-FFF2-40B4-BE49-F238E27FC236}">
                <a16:creationId xmlns:a16="http://schemas.microsoft.com/office/drawing/2014/main" id="{9F463F16-A931-CA24-E71A-707CE28D4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3557" y="590550"/>
            <a:ext cx="23145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duino uno">
            <a:extLst>
              <a:ext uri="{FF2B5EF4-FFF2-40B4-BE49-F238E27FC236}">
                <a16:creationId xmlns:a16="http://schemas.microsoft.com/office/drawing/2014/main" id="{9F97F30C-7E9A-1FE9-4F47-245708E7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8276" y="2707943"/>
            <a:ext cx="2476521" cy="2552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d card module ">
            <a:extLst>
              <a:ext uri="{FF2B5EF4-FFF2-40B4-BE49-F238E27FC236}">
                <a16:creationId xmlns:a16="http://schemas.microsoft.com/office/drawing/2014/main" id="{456FB1A1-AE1F-22D1-928B-862E2FB5C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173" y="4953000"/>
            <a:ext cx="1990725"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Image result for loudspeaker">
            <a:extLst>
              <a:ext uri="{FF2B5EF4-FFF2-40B4-BE49-F238E27FC236}">
                <a16:creationId xmlns:a16="http://schemas.microsoft.com/office/drawing/2014/main" id="{E00392F4-FFC1-06CD-11BB-90F447A7B8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6" name="Picture 12" descr="Image result for loudspeaker">
            <a:extLst>
              <a:ext uri="{FF2B5EF4-FFF2-40B4-BE49-F238E27FC236}">
                <a16:creationId xmlns:a16="http://schemas.microsoft.com/office/drawing/2014/main" id="{A93E9CB9-07B4-0AA9-B3DB-EF19CBC82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87372" y="7581900"/>
            <a:ext cx="22574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am 8403 amplifier board">
            <a:extLst>
              <a:ext uri="{FF2B5EF4-FFF2-40B4-BE49-F238E27FC236}">
                <a16:creationId xmlns:a16="http://schemas.microsoft.com/office/drawing/2014/main" id="{B3433C38-CC8D-8DDA-D562-43F67192B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2674" y="7676284"/>
            <a:ext cx="2286000" cy="2257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14400" y="8801100"/>
            <a:ext cx="2128872" cy="180821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7" name="TextBox 7"/>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15621000" y="-3330865"/>
            <a:ext cx="5002094" cy="500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0" name="TextBox 10"/>
            <p:cNvSpPr txBox="1"/>
            <p:nvPr/>
          </p:nvSpPr>
          <p:spPr>
            <a:xfrm>
              <a:off x="76200" y="9525"/>
              <a:ext cx="660400" cy="727075"/>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TextBox 14"/>
          <p:cNvSpPr txBox="1"/>
          <p:nvPr/>
        </p:nvSpPr>
        <p:spPr>
          <a:xfrm>
            <a:off x="-2057400" y="1301448"/>
            <a:ext cx="10097743" cy="769250"/>
          </a:xfrm>
          <a:prstGeom prst="rect">
            <a:avLst/>
          </a:prstGeom>
        </p:spPr>
        <p:txBody>
          <a:bodyPr lIns="0" tIns="0" rIns="0" bIns="0" rtlCol="0" anchor="t">
            <a:spAutoFit/>
          </a:bodyPr>
          <a:lstStyle/>
          <a:p>
            <a:pPr algn="ctr">
              <a:lnSpc>
                <a:spcPts val="6299"/>
              </a:lnSpc>
            </a:pPr>
            <a:r>
              <a:rPr lang="en-US" sz="4500" b="1" dirty="0">
                <a:solidFill>
                  <a:srgbClr val="035D61"/>
                </a:solidFill>
                <a:latin typeface="Times New Roman Condensed Bold" panose="020B0604020202020204" charset="0"/>
                <a:cs typeface="Times New Roman" panose="02020603050405020304" pitchFamily="18" charset="0"/>
              </a:rPr>
              <a:t>BASIC</a:t>
            </a:r>
            <a:r>
              <a:rPr lang="en-US" sz="4500" dirty="0">
                <a:solidFill>
                  <a:srgbClr val="035D61"/>
                </a:solidFill>
                <a:latin typeface="Times New Roman Condensed Bold" panose="020B0604020202020204" charset="0"/>
              </a:rPr>
              <a:t> </a:t>
            </a:r>
            <a:r>
              <a:rPr lang="en-US" sz="4500" b="1" dirty="0">
                <a:solidFill>
                  <a:srgbClr val="035D61"/>
                </a:solidFill>
                <a:latin typeface="Times New Roman Condensed Bold" panose="020B0604020202020204" charset="0"/>
                <a:cs typeface="Times New Roman" panose="02020603050405020304" pitchFamily="18" charset="0"/>
              </a:rPr>
              <a:t>STEPS</a:t>
            </a:r>
            <a:r>
              <a:rPr lang="en-US" sz="4500" dirty="0">
                <a:solidFill>
                  <a:srgbClr val="035D61"/>
                </a:solidFill>
                <a:latin typeface="Times New Roman Condensed Bold" panose="020B0604020202020204" charset="0"/>
              </a:rPr>
              <a:t> </a:t>
            </a:r>
          </a:p>
        </p:txBody>
      </p:sp>
      <p:sp>
        <p:nvSpPr>
          <p:cNvPr id="15" name="TextBox 15"/>
          <p:cNvSpPr txBox="1"/>
          <p:nvPr/>
        </p:nvSpPr>
        <p:spPr>
          <a:xfrm>
            <a:off x="1828800" y="2324100"/>
            <a:ext cx="14097000" cy="6774740"/>
          </a:xfrm>
          <a:prstGeom prst="rect">
            <a:avLst/>
          </a:prstGeom>
        </p:spPr>
        <p:txBody>
          <a:bodyPr wrap="square" lIns="0" tIns="0" rIns="0" bIns="0" rtlCol="0" anchor="t">
            <a:spAutoFit/>
          </a:bodyPr>
          <a:lstStyle/>
          <a:p>
            <a:pPr marL="402689" lvl="1" algn="just">
              <a:lnSpc>
                <a:spcPct val="200000"/>
              </a:lnSpc>
            </a:pPr>
            <a:r>
              <a:rPr lang="en-US" sz="2800" b="1" dirty="0">
                <a:solidFill>
                  <a:srgbClr val="035D61"/>
                </a:solidFill>
                <a:latin typeface="Georgia Pro" panose="02040502050405020303" pitchFamily="18" charset="0"/>
              </a:rPr>
              <a:t>1. Glove Setup: </a:t>
            </a:r>
            <a:r>
              <a:rPr lang="en-US" sz="2800" dirty="0">
                <a:solidFill>
                  <a:srgbClr val="035D61"/>
                </a:solidFill>
                <a:latin typeface="Georgia Pro" panose="02040502050405020303" pitchFamily="18" charset="0"/>
              </a:rPr>
              <a:t>Attach flex sensors to the glove to detect finger movements.</a:t>
            </a:r>
          </a:p>
          <a:p>
            <a:pPr marL="402689" lvl="1" algn="just">
              <a:lnSpc>
                <a:spcPct val="200000"/>
              </a:lnSpc>
            </a:pPr>
            <a:r>
              <a:rPr lang="en-US" sz="2800" b="1" dirty="0">
                <a:solidFill>
                  <a:srgbClr val="035D61"/>
                </a:solidFill>
                <a:latin typeface="Georgia Pro" panose="02040502050405020303" pitchFamily="18" charset="0"/>
              </a:rPr>
              <a:t>2. Signal Processing: </a:t>
            </a:r>
            <a:r>
              <a:rPr lang="en-US" sz="2800" dirty="0">
                <a:solidFill>
                  <a:srgbClr val="035D61"/>
                </a:solidFill>
                <a:latin typeface="Georgia Pro" panose="02040502050405020303" pitchFamily="18" charset="0"/>
              </a:rPr>
              <a:t>Use an Arduino Uno to read binary signals generated by the flex sensors.</a:t>
            </a:r>
          </a:p>
          <a:p>
            <a:pPr marL="402689" lvl="1" algn="just">
              <a:lnSpc>
                <a:spcPct val="200000"/>
              </a:lnSpc>
            </a:pPr>
            <a:r>
              <a:rPr lang="en-US" sz="2800" b="1" dirty="0">
                <a:solidFill>
                  <a:srgbClr val="035D61"/>
                </a:solidFill>
                <a:latin typeface="Georgia Pro" panose="02040502050405020303" pitchFamily="18" charset="0"/>
              </a:rPr>
              <a:t>3. Audio File: </a:t>
            </a:r>
            <a:r>
              <a:rPr lang="en-US" sz="2800" dirty="0">
                <a:solidFill>
                  <a:srgbClr val="035D61"/>
                </a:solidFill>
                <a:latin typeface="Georgia Pro" panose="02040502050405020303" pitchFamily="18" charset="0"/>
              </a:rPr>
              <a:t>Mapping: Map each binary combination to pre-recorded audio files stored on the SD card.</a:t>
            </a:r>
          </a:p>
          <a:p>
            <a:pPr marL="402689" lvl="1" algn="just">
              <a:lnSpc>
                <a:spcPct val="200000"/>
              </a:lnSpc>
            </a:pPr>
            <a:r>
              <a:rPr lang="en-US" sz="2800" b="1" dirty="0">
                <a:solidFill>
                  <a:srgbClr val="035D61"/>
                </a:solidFill>
                <a:latin typeface="Georgia Pro" panose="02040502050405020303" pitchFamily="18" charset="0"/>
              </a:rPr>
              <a:t>4. Amplification: </a:t>
            </a:r>
            <a:r>
              <a:rPr lang="en-US" sz="2800" dirty="0">
                <a:solidFill>
                  <a:srgbClr val="035D61"/>
                </a:solidFill>
                <a:latin typeface="Georgia Pro" panose="02040502050405020303" pitchFamily="18" charset="0"/>
              </a:rPr>
              <a:t>Use an amplifier to enhance the audio signal.</a:t>
            </a:r>
          </a:p>
          <a:p>
            <a:pPr marL="402689" lvl="1" algn="just">
              <a:lnSpc>
                <a:spcPct val="200000"/>
              </a:lnSpc>
            </a:pPr>
            <a:r>
              <a:rPr lang="en-US" sz="2800" b="1" dirty="0">
                <a:solidFill>
                  <a:srgbClr val="035D61"/>
                </a:solidFill>
                <a:latin typeface="Georgia Pro" panose="02040502050405020303" pitchFamily="18" charset="0"/>
              </a:rPr>
              <a:t>5. Output Voice: </a:t>
            </a:r>
            <a:r>
              <a:rPr lang="en-US" sz="2800" dirty="0">
                <a:solidFill>
                  <a:srgbClr val="035D61"/>
                </a:solidFill>
                <a:latin typeface="Georgia Pro" panose="02040502050405020303" pitchFamily="18" charset="0"/>
              </a:rPr>
              <a:t>Play the corresponding voice output through a loudspeaker for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33" y="6264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42900" y="185442"/>
            <a:ext cx="17602200" cy="9796758"/>
            <a:chOff x="0" y="-28575"/>
            <a:chExt cx="4456349" cy="2345403"/>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28575"/>
              <a:ext cx="4456349" cy="234540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3" name="TextBox 33"/>
          <p:cNvSpPr txBox="1"/>
          <p:nvPr/>
        </p:nvSpPr>
        <p:spPr>
          <a:xfrm>
            <a:off x="762000" y="377063"/>
            <a:ext cx="5791200" cy="878574"/>
          </a:xfrm>
          <a:prstGeom prst="rect">
            <a:avLst/>
          </a:prstGeom>
        </p:spPr>
        <p:txBody>
          <a:bodyPr wrap="square" lIns="0" tIns="0" rIns="0" bIns="0" rtlCol="0" anchor="t">
            <a:spAutoFit/>
          </a:bodyPr>
          <a:lstStyle/>
          <a:p>
            <a:pPr marL="0" lvl="0" indent="0" algn="l">
              <a:lnSpc>
                <a:spcPts val="7178"/>
              </a:lnSpc>
              <a:spcBef>
                <a:spcPct val="0"/>
              </a:spcBef>
            </a:pPr>
            <a:r>
              <a:rPr lang="en-US" sz="5127" b="1" spc="-102" dirty="0">
                <a:solidFill>
                  <a:srgbClr val="106861"/>
                </a:solidFill>
                <a:latin typeface="Times New Roman Condensed Bold" panose="020B0604020202020204" charset="0"/>
              </a:rPr>
              <a:t>BLOCK </a:t>
            </a:r>
            <a:r>
              <a:rPr lang="en-US" sz="5127" b="1" spc="-102" dirty="0">
                <a:solidFill>
                  <a:srgbClr val="106861"/>
                </a:solidFill>
                <a:latin typeface="Times New Roman Condensed Bold" panose="020B0604020202020204" charset="0"/>
                <a:cs typeface="Times New Roman" panose="02020603050405020304" pitchFamily="18" charset="0"/>
              </a:rPr>
              <a:t>DIAGRAM</a:t>
            </a:r>
          </a:p>
        </p:txBody>
      </p:sp>
      <p:pic>
        <p:nvPicPr>
          <p:cNvPr id="6" name="Picture 5">
            <a:extLst>
              <a:ext uri="{FF2B5EF4-FFF2-40B4-BE49-F238E27FC236}">
                <a16:creationId xmlns:a16="http://schemas.microsoft.com/office/drawing/2014/main" id="{8E2CD772-73D3-8DA0-AAD9-F6B80D860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5060" y="1624156"/>
            <a:ext cx="7239000" cy="7699191"/>
          </a:xfrm>
          <a:prstGeom prst="rect">
            <a:avLst/>
          </a:prstGeom>
        </p:spPr>
      </p:pic>
      <p:sp>
        <p:nvSpPr>
          <p:cNvPr id="14" name="TextBox 13">
            <a:extLst>
              <a:ext uri="{FF2B5EF4-FFF2-40B4-BE49-F238E27FC236}">
                <a16:creationId xmlns:a16="http://schemas.microsoft.com/office/drawing/2014/main" id="{2154C943-2FBB-BE96-774F-D2F3AF95D9F4}"/>
              </a:ext>
            </a:extLst>
          </p:cNvPr>
          <p:cNvSpPr txBox="1"/>
          <p:nvPr/>
        </p:nvSpPr>
        <p:spPr>
          <a:xfrm>
            <a:off x="931460" y="845947"/>
            <a:ext cx="9753600" cy="925561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500" b="1" i="0" u="none" strike="noStrike" cap="none" normalizeH="0" baseline="0" dirty="0">
                <a:ln>
                  <a:noFill/>
                </a:ln>
                <a:solidFill>
                  <a:srgbClr val="106861"/>
                </a:solidFill>
                <a:effectLst/>
                <a:latin typeface="Georgia" panose="02040502050405020303" pitchFamily="18" charset="0"/>
              </a:rPr>
              <a:t>Power Supply</a:t>
            </a:r>
            <a:r>
              <a:rPr kumimoji="0" lang="en-US" altLang="en-US" sz="2500" b="0" i="0" u="none" strike="noStrike" cap="none" normalizeH="0" baseline="0" dirty="0">
                <a:ln>
                  <a:noFill/>
                </a:ln>
                <a:solidFill>
                  <a:srgbClr val="106861"/>
                </a:solidFill>
                <a:effectLst/>
                <a:latin typeface="Georgia" panose="02040502050405020303" pitchFamily="18" charset="0"/>
              </a:rPr>
              <a:t>: </a:t>
            </a:r>
            <a:r>
              <a:rPr kumimoji="0" lang="en-US" altLang="en-US" sz="2500" b="0" i="0" u="none" strike="noStrike" cap="none" normalizeH="0" baseline="0" dirty="0">
                <a:ln>
                  <a:noFill/>
                </a:ln>
                <a:solidFill>
                  <a:schemeClr val="tx1"/>
                </a:solidFill>
                <a:effectLst/>
                <a:latin typeface="Georgia" panose="02040502050405020303" pitchFamily="18" charset="0"/>
              </a:rPr>
              <a:t>Provides necessary voltage and current to power the system components.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500" b="1" i="0" u="none" strike="noStrike" cap="none" normalizeH="0" baseline="0" dirty="0">
                <a:ln>
                  <a:noFill/>
                </a:ln>
                <a:solidFill>
                  <a:srgbClr val="106861"/>
                </a:solidFill>
                <a:effectLst/>
                <a:latin typeface="Georgia" panose="02040502050405020303" pitchFamily="18" charset="0"/>
              </a:rPr>
              <a:t>Flex Sensors</a:t>
            </a:r>
            <a:r>
              <a:rPr kumimoji="0" lang="en-US" altLang="en-US" sz="2500" b="0" i="0" u="none" strike="noStrike" cap="none" normalizeH="0" baseline="0" dirty="0">
                <a:ln>
                  <a:noFill/>
                </a:ln>
                <a:solidFill>
                  <a:srgbClr val="106861"/>
                </a:solidFill>
                <a:effectLst/>
                <a:latin typeface="Georgia" panose="02040502050405020303" pitchFamily="18" charset="0"/>
              </a:rPr>
              <a:t>: </a:t>
            </a:r>
            <a:r>
              <a:rPr kumimoji="0" lang="en-US" altLang="en-US" sz="2500" b="0" i="0" u="none" strike="noStrike" cap="none" normalizeH="0" baseline="0" dirty="0">
                <a:ln>
                  <a:noFill/>
                </a:ln>
                <a:solidFill>
                  <a:schemeClr val="tx1"/>
                </a:solidFill>
                <a:effectLst/>
                <a:latin typeface="Georgia" panose="02040502050405020303" pitchFamily="18" charset="0"/>
              </a:rPr>
              <a:t>Attached to a glove, these sensors detect finger bending, converting it to resistance changes, which are read as input signals.</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500" b="1" i="0" u="none" strike="noStrike" cap="none" normalizeH="0" baseline="0" dirty="0">
                <a:ln>
                  <a:noFill/>
                </a:ln>
                <a:solidFill>
                  <a:srgbClr val="106861"/>
                </a:solidFill>
                <a:effectLst/>
                <a:latin typeface="Georgia" panose="02040502050405020303" pitchFamily="18" charset="0"/>
              </a:rPr>
              <a:t>Arduino Uno</a:t>
            </a:r>
            <a:r>
              <a:rPr kumimoji="0" lang="en-US" altLang="en-US" sz="2500" b="0" i="0" u="none" strike="noStrike" cap="none" normalizeH="0" baseline="0" dirty="0">
                <a:ln>
                  <a:noFill/>
                </a:ln>
                <a:solidFill>
                  <a:srgbClr val="106861"/>
                </a:solidFill>
                <a:effectLst/>
                <a:latin typeface="Georgia" panose="02040502050405020303" pitchFamily="18" charset="0"/>
              </a:rPr>
              <a:t>: </a:t>
            </a:r>
            <a:r>
              <a:rPr kumimoji="0" lang="en-US" altLang="en-US" sz="2500" b="0" i="0" u="none" strike="noStrike" cap="none" normalizeH="0" baseline="0" dirty="0">
                <a:ln>
                  <a:noFill/>
                </a:ln>
                <a:solidFill>
                  <a:schemeClr val="tx1"/>
                </a:solidFill>
                <a:effectLst/>
                <a:latin typeface="Georgia" panose="02040502050405020303" pitchFamily="18" charset="0"/>
              </a:rPr>
              <a:t>Acts as the CPU, interpreting input from flex sensors, mapping them to audio files, and controlling functionality.</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500" b="1" i="0" u="none" strike="noStrike" cap="none" normalizeH="0" baseline="0" dirty="0">
                <a:ln>
                  <a:noFill/>
                </a:ln>
                <a:solidFill>
                  <a:srgbClr val="106861"/>
                </a:solidFill>
                <a:effectLst/>
                <a:latin typeface="Georgia" panose="02040502050405020303" pitchFamily="18" charset="0"/>
              </a:rPr>
              <a:t>MicroSD Card Module</a:t>
            </a:r>
            <a:r>
              <a:rPr kumimoji="0" lang="en-US" altLang="en-US" sz="2500" b="0" i="0" u="none" strike="noStrike" cap="none" normalizeH="0" baseline="0" dirty="0">
                <a:ln>
                  <a:noFill/>
                </a:ln>
                <a:solidFill>
                  <a:schemeClr val="tx1"/>
                </a:solidFill>
                <a:effectLst/>
                <a:latin typeface="Georgia" panose="02040502050405020303" pitchFamily="18" charset="0"/>
              </a:rPr>
              <a:t>: Stores pre-recorded audio files for various gestures, which the Arduino retrieves based on detected gestures.</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500" b="1" i="0" u="none" strike="noStrike" cap="none" normalizeH="0" baseline="0" dirty="0">
                <a:ln>
                  <a:noFill/>
                </a:ln>
                <a:solidFill>
                  <a:srgbClr val="106861"/>
                </a:solidFill>
                <a:effectLst/>
                <a:latin typeface="Georgia" panose="02040502050405020303" pitchFamily="18" charset="0"/>
              </a:rPr>
              <a:t>Amplifier</a:t>
            </a:r>
            <a:r>
              <a:rPr kumimoji="0" lang="en-US" altLang="en-US" sz="2500" b="0" i="0" u="none" strike="noStrike" cap="none" normalizeH="0" baseline="0" dirty="0">
                <a:ln>
                  <a:noFill/>
                </a:ln>
                <a:solidFill>
                  <a:srgbClr val="106861"/>
                </a:solidFill>
                <a:effectLst/>
                <a:latin typeface="Georgia" panose="02040502050405020303" pitchFamily="18" charset="0"/>
              </a:rPr>
              <a:t>: </a:t>
            </a:r>
            <a:r>
              <a:rPr kumimoji="0" lang="en-US" altLang="en-US" sz="2500" b="0" i="0" u="none" strike="noStrike" cap="none" normalizeH="0" baseline="0" dirty="0">
                <a:ln>
                  <a:noFill/>
                </a:ln>
                <a:solidFill>
                  <a:schemeClr val="tx1"/>
                </a:solidFill>
                <a:effectLst/>
                <a:latin typeface="Georgia" panose="02040502050405020303" pitchFamily="18" charset="0"/>
              </a:rPr>
              <a:t>Boosts the audio signal for clear output.</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kumimoji="0" lang="en-US" altLang="en-US" sz="2500" b="1" i="0" u="none" strike="noStrike" cap="none" normalizeH="0" baseline="0" dirty="0">
                <a:ln>
                  <a:noFill/>
                </a:ln>
                <a:solidFill>
                  <a:srgbClr val="106861"/>
                </a:solidFill>
                <a:effectLst/>
                <a:latin typeface="Georgia" panose="02040502050405020303" pitchFamily="18" charset="0"/>
              </a:rPr>
              <a:t>Speaker</a:t>
            </a:r>
            <a:r>
              <a:rPr kumimoji="0" lang="en-US" altLang="en-US" sz="2500" b="0" i="0" u="none" strike="noStrike" cap="none" normalizeH="0" baseline="0" dirty="0">
                <a:ln>
                  <a:noFill/>
                </a:ln>
                <a:solidFill>
                  <a:srgbClr val="106861"/>
                </a:solidFill>
                <a:effectLst/>
                <a:latin typeface="Georgia" panose="02040502050405020303" pitchFamily="18" charset="0"/>
              </a:rPr>
              <a:t>: </a:t>
            </a:r>
            <a:r>
              <a:rPr kumimoji="0" lang="en-US" altLang="en-US" sz="2500" b="0" i="0" u="none" strike="noStrike" cap="none" normalizeH="0" baseline="0" dirty="0">
                <a:ln>
                  <a:noFill/>
                </a:ln>
                <a:solidFill>
                  <a:schemeClr val="tx1"/>
                </a:solidFill>
                <a:effectLst/>
                <a:latin typeface="Georgia" panose="02040502050405020303" pitchFamily="18" charset="0"/>
              </a:rPr>
              <a:t>Outputs amplified audio, translating gestures into voice for enhanced communication for speech-impaired users.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Georgia" panose="02040502050405020303" pitchFamily="18" charset="0"/>
            </a:endParaRPr>
          </a:p>
          <a:p>
            <a:pPr>
              <a:lnSpc>
                <a:spcPct val="150000"/>
              </a:lnSpc>
            </a:pPr>
            <a:endParaRPr lang="en-IN" sz="2500" dirty="0">
              <a:latin typeface="Georgia" panose="02040502050405020303" pitchFamily="18" charset="0"/>
            </a:endParaRPr>
          </a:p>
        </p:txBody>
      </p:sp>
    </p:spTree>
    <p:extLst>
      <p:ext uri="{BB962C8B-B14F-4D97-AF65-F5344CB8AC3E}">
        <p14:creationId xmlns:p14="http://schemas.microsoft.com/office/powerpoint/2010/main" val="129717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 name="Freeform 3"/>
          <p:cNvSpPr/>
          <p:nvPr/>
        </p:nvSpPr>
        <p:spPr>
          <a:xfrm rot="-10800000">
            <a:off x="-2685972" y="-4914900"/>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228600" y="266700"/>
            <a:ext cx="9829800" cy="769250"/>
          </a:xfrm>
          <a:prstGeom prst="rect">
            <a:avLst/>
          </a:prstGeom>
        </p:spPr>
        <p:txBody>
          <a:bodyPr wrap="square" lIns="0" tIns="0" rIns="0" bIns="0" rtlCol="0" anchor="t">
            <a:spAutoFit/>
          </a:bodyPr>
          <a:lstStyle/>
          <a:p>
            <a:pPr algn="ctr">
              <a:lnSpc>
                <a:spcPts val="6299"/>
              </a:lnSpc>
            </a:pPr>
            <a:r>
              <a:rPr lang="en-US" sz="4500" dirty="0">
                <a:solidFill>
                  <a:srgbClr val="035D61"/>
                </a:solidFill>
                <a:latin typeface="Times New Roman Condensed Bold"/>
              </a:rPr>
              <a:t> SIMULATION &amp; CIRCUIT DIAGRAM</a:t>
            </a:r>
          </a:p>
        </p:txBody>
      </p:sp>
      <p:pic>
        <p:nvPicPr>
          <p:cNvPr id="7" name="Picture 6">
            <a:extLst>
              <a:ext uri="{FF2B5EF4-FFF2-40B4-BE49-F238E27FC236}">
                <a16:creationId xmlns:a16="http://schemas.microsoft.com/office/drawing/2014/main" id="{4B0B2A64-4531-5506-F916-D58127563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4200" y="2095500"/>
            <a:ext cx="7543800" cy="6781800"/>
          </a:xfrm>
          <a:prstGeom prst="rect">
            <a:avLst/>
          </a:prstGeom>
        </p:spPr>
      </p:pic>
      <p:sp>
        <p:nvSpPr>
          <p:cNvPr id="8" name="TextBox 7">
            <a:extLst>
              <a:ext uri="{FF2B5EF4-FFF2-40B4-BE49-F238E27FC236}">
                <a16:creationId xmlns:a16="http://schemas.microsoft.com/office/drawing/2014/main" id="{F02DE2F2-FFE8-2C54-4907-2FA5B421898E}"/>
              </a:ext>
            </a:extLst>
          </p:cNvPr>
          <p:cNvSpPr txBox="1"/>
          <p:nvPr/>
        </p:nvSpPr>
        <p:spPr>
          <a:xfrm>
            <a:off x="371280" y="1211630"/>
            <a:ext cx="10611239" cy="9075370"/>
          </a:xfrm>
          <a:prstGeom prst="rect">
            <a:avLst/>
          </a:prstGeom>
          <a:noFill/>
        </p:spPr>
        <p:txBody>
          <a:bodyPr wrap="square" rtlCol="0">
            <a:spAutoFit/>
          </a:bodyPr>
          <a:lstStyle/>
          <a:p>
            <a:pPr>
              <a:lnSpc>
                <a:spcPct val="150000"/>
              </a:lnSpc>
            </a:pPr>
            <a:r>
              <a:rPr lang="en-US" sz="2800" dirty="0">
                <a:solidFill>
                  <a:srgbClr val="106861"/>
                </a:solidFill>
                <a:latin typeface="Georgia Pro" panose="02040502050405020303" pitchFamily="18" charset="0"/>
              </a:rPr>
              <a:t>	The circuit begins with the flex sensors, which are attached to the glove and connected to the analog pins of the Arduino Uno. These sensors detect finger movements and convert them into analog signals. The Arduino processes these signals and maps them to corresponding pre-recorded audio files stored on the MicroSD card module, which is interfaced with the Arduino.</a:t>
            </a:r>
          </a:p>
          <a:p>
            <a:pPr>
              <a:lnSpc>
                <a:spcPct val="150000"/>
              </a:lnSpc>
            </a:pPr>
            <a:endParaRPr lang="en-US" sz="2800" dirty="0">
              <a:solidFill>
                <a:srgbClr val="106861"/>
              </a:solidFill>
              <a:latin typeface="Georgia Pro" panose="02040502050405020303" pitchFamily="18" charset="0"/>
            </a:endParaRPr>
          </a:p>
          <a:p>
            <a:pPr>
              <a:lnSpc>
                <a:spcPct val="150000"/>
              </a:lnSpc>
            </a:pPr>
            <a:r>
              <a:rPr lang="en-US" sz="2800" dirty="0">
                <a:solidFill>
                  <a:srgbClr val="106861"/>
                </a:solidFill>
                <a:latin typeface="Georgia Pro" panose="02040502050405020303" pitchFamily="18" charset="0"/>
              </a:rPr>
              <a:t>	The selected audio file is then sent to an amplifier to boost the signal strength, ensuring it is loud enough for clear communication. The amplified signal is fed to a speaker, which produces the audible output. The entire system is powered by a stable power supply, ensuring smooth and reliable operation. Proper grounding and secure connections between components are maintained to avoid interference or malfunction.</a:t>
            </a:r>
            <a:endParaRPr lang="en-IN" sz="2800" dirty="0">
              <a:solidFill>
                <a:srgbClr val="106861"/>
              </a:solidFill>
              <a:latin typeface="Georgia Pro" panose="02040502050405020303" pitchFamily="18" charset="0"/>
            </a:endParaRPr>
          </a:p>
        </p:txBody>
      </p:sp>
    </p:spTree>
    <p:extLst>
      <p:ext uri="{BB962C8B-B14F-4D97-AF65-F5344CB8AC3E}">
        <p14:creationId xmlns:p14="http://schemas.microsoft.com/office/powerpoint/2010/main" val="180805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 name="Freeform 3"/>
          <p:cNvSpPr/>
          <p:nvPr/>
        </p:nvSpPr>
        <p:spPr>
          <a:xfrm rot="-10800000">
            <a:off x="-2590800" y="-4914900"/>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104741" y="297231"/>
            <a:ext cx="6858000" cy="769250"/>
          </a:xfrm>
          <a:prstGeom prst="rect">
            <a:avLst/>
          </a:prstGeom>
        </p:spPr>
        <p:txBody>
          <a:bodyPr wrap="square" lIns="0" tIns="0" rIns="0" bIns="0" rtlCol="0" anchor="t">
            <a:spAutoFit/>
          </a:bodyPr>
          <a:lstStyle/>
          <a:p>
            <a:pPr algn="ctr">
              <a:lnSpc>
                <a:spcPts val="6299"/>
              </a:lnSpc>
            </a:pPr>
            <a:r>
              <a:rPr lang="en-US" sz="4500" dirty="0">
                <a:solidFill>
                  <a:srgbClr val="035D61"/>
                </a:solidFill>
                <a:latin typeface="Times New Roman Condensed Bold"/>
              </a:rPr>
              <a:t>WORKING OF GESTURE VOX</a:t>
            </a:r>
          </a:p>
        </p:txBody>
      </p:sp>
      <p:sp>
        <p:nvSpPr>
          <p:cNvPr id="12" name="Rectangle 7">
            <a:extLst>
              <a:ext uri="{FF2B5EF4-FFF2-40B4-BE49-F238E27FC236}">
                <a16:creationId xmlns:a16="http://schemas.microsoft.com/office/drawing/2014/main" id="{3B4E3B31-CA00-5233-914E-1F0CEDF2B787}"/>
              </a:ext>
            </a:extLst>
          </p:cNvPr>
          <p:cNvSpPr>
            <a:spLocks noChangeArrowheads="1"/>
          </p:cNvSpPr>
          <p:nvPr/>
        </p:nvSpPr>
        <p:spPr bwMode="auto">
          <a:xfrm>
            <a:off x="1861131" y="7743229"/>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Rectangle 9">
            <a:extLst>
              <a:ext uri="{FF2B5EF4-FFF2-40B4-BE49-F238E27FC236}">
                <a16:creationId xmlns:a16="http://schemas.microsoft.com/office/drawing/2014/main" id="{93140DC4-CBFB-253A-1F8E-478B413A923E}"/>
              </a:ext>
            </a:extLst>
          </p:cNvPr>
          <p:cNvSpPr>
            <a:spLocks noChangeArrowheads="1"/>
          </p:cNvSpPr>
          <p:nvPr/>
        </p:nvSpPr>
        <p:spPr bwMode="auto">
          <a:xfrm>
            <a:off x="1676400" y="870408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Arial" panose="020B0604020202020204" pitchFamily="34" charset="0"/>
                <a:ea typeface="Cambria" panose="02040503050406030204" pitchFamily="18" charset="0"/>
                <a:cs typeface="Cambria" panose="02040503050406030204" pitchFamily="18"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444B786C-A1C7-FC91-9A84-EBEFAA8A8696}"/>
              </a:ext>
            </a:extLst>
          </p:cNvPr>
          <p:cNvSpPr txBox="1"/>
          <p:nvPr/>
        </p:nvSpPr>
        <p:spPr>
          <a:xfrm>
            <a:off x="1303736" y="1192967"/>
            <a:ext cx="16078200" cy="9571851"/>
          </a:xfrm>
          <a:prstGeom prst="rect">
            <a:avLst/>
          </a:prstGeom>
          <a:noFill/>
        </p:spPr>
        <p:txBody>
          <a:bodyPr wrap="square" rtlCol="0">
            <a:spAutoFit/>
          </a:bodyPr>
          <a:lstStyle/>
          <a:p>
            <a:r>
              <a:rPr lang="en-US" sz="2800" b="1" dirty="0">
                <a:solidFill>
                  <a:srgbClr val="106861"/>
                </a:solidFill>
                <a:latin typeface="Georgia Pro" panose="02040502050405020303" pitchFamily="18" charset="0"/>
              </a:rPr>
              <a:t>Step 1: Data Collection from Flex Sensors</a:t>
            </a:r>
            <a:br>
              <a:rPr lang="en-US" sz="2800" dirty="0">
                <a:solidFill>
                  <a:srgbClr val="106861"/>
                </a:solidFill>
                <a:latin typeface="Georgia Pro" panose="02040502050405020303" pitchFamily="18" charset="0"/>
              </a:rPr>
            </a:br>
            <a:r>
              <a:rPr lang="en-US" sz="2800" dirty="0">
                <a:solidFill>
                  <a:srgbClr val="106861"/>
                </a:solidFill>
                <a:latin typeface="Georgia Pro" panose="02040502050405020303" pitchFamily="18" charset="0"/>
              </a:rPr>
              <a:t>Each finger's flex sensor measures resistance as the finger bends, sending analog signals to the Arduino Uno. The Arduino reads these values, comparing them to preset thresholds to determine which fingers are bent.</a:t>
            </a:r>
          </a:p>
          <a:p>
            <a:endParaRPr lang="en-US" sz="2800" dirty="0">
              <a:solidFill>
                <a:srgbClr val="106861"/>
              </a:solidFill>
              <a:latin typeface="Georgia Pro" panose="02040502050405020303" pitchFamily="18" charset="0"/>
            </a:endParaRPr>
          </a:p>
          <a:p>
            <a:r>
              <a:rPr lang="en-US" sz="2800" b="1" dirty="0">
                <a:solidFill>
                  <a:srgbClr val="106861"/>
                </a:solidFill>
                <a:latin typeface="Georgia Pro" panose="02040502050405020303" pitchFamily="18" charset="0"/>
              </a:rPr>
              <a:t>Step 2: Binary Code Generation</a:t>
            </a:r>
            <a:br>
              <a:rPr lang="en-US" sz="2800" dirty="0">
                <a:solidFill>
                  <a:srgbClr val="106861"/>
                </a:solidFill>
                <a:latin typeface="Georgia Pro" panose="02040502050405020303" pitchFamily="18" charset="0"/>
              </a:rPr>
            </a:br>
            <a:r>
              <a:rPr lang="en-US" sz="2800" dirty="0">
                <a:solidFill>
                  <a:srgbClr val="106861"/>
                </a:solidFill>
                <a:latin typeface="Georgia Pro" panose="02040502050405020303" pitchFamily="18" charset="0"/>
              </a:rPr>
              <a:t>The Arduino translates each sensor’s output into a binary digit: </a:t>
            </a:r>
            <a:r>
              <a:rPr lang="en-US" sz="2800" b="1" dirty="0">
                <a:solidFill>
                  <a:srgbClr val="106861"/>
                </a:solidFill>
                <a:latin typeface="Georgia Pro" panose="02040502050405020303" pitchFamily="18" charset="0"/>
              </a:rPr>
              <a:t>0</a:t>
            </a:r>
            <a:r>
              <a:rPr lang="en-US" sz="2800" dirty="0">
                <a:solidFill>
                  <a:srgbClr val="106861"/>
                </a:solidFill>
                <a:latin typeface="Georgia Pro" panose="02040502050405020303" pitchFamily="18" charset="0"/>
              </a:rPr>
              <a:t> for bent, </a:t>
            </a:r>
            <a:r>
              <a:rPr lang="en-US" sz="2800" b="1" dirty="0">
                <a:solidFill>
                  <a:srgbClr val="106861"/>
                </a:solidFill>
                <a:latin typeface="Georgia Pro" panose="02040502050405020303" pitchFamily="18" charset="0"/>
              </a:rPr>
              <a:t>1</a:t>
            </a:r>
            <a:r>
              <a:rPr lang="en-US" sz="2800" dirty="0">
                <a:solidFill>
                  <a:srgbClr val="106861"/>
                </a:solidFill>
                <a:latin typeface="Georgia Pro" panose="02040502050405020303" pitchFamily="18" charset="0"/>
              </a:rPr>
              <a:t> for straight. This creates a unique 5-bit binary code representing each gesture.</a:t>
            </a:r>
          </a:p>
          <a:p>
            <a:endParaRPr lang="en-US" sz="2800" dirty="0">
              <a:solidFill>
                <a:srgbClr val="106861"/>
              </a:solidFill>
              <a:latin typeface="Georgia Pro" panose="02040502050405020303" pitchFamily="18" charset="0"/>
            </a:endParaRPr>
          </a:p>
          <a:p>
            <a:r>
              <a:rPr lang="en-US" sz="2800" b="1" dirty="0">
                <a:solidFill>
                  <a:srgbClr val="106861"/>
                </a:solidFill>
                <a:latin typeface="Georgia Pro" panose="02040502050405020303" pitchFamily="18" charset="0"/>
              </a:rPr>
              <a:t>Step 3: Audio File Retrieval</a:t>
            </a:r>
            <a:br>
              <a:rPr lang="en-US" sz="2800" dirty="0">
                <a:solidFill>
                  <a:srgbClr val="106861"/>
                </a:solidFill>
                <a:latin typeface="Georgia Pro" panose="02040502050405020303" pitchFamily="18" charset="0"/>
              </a:rPr>
            </a:br>
            <a:r>
              <a:rPr lang="en-US" sz="2800" dirty="0">
                <a:solidFill>
                  <a:srgbClr val="106861"/>
                </a:solidFill>
                <a:latin typeface="Georgia Pro" panose="02040502050405020303" pitchFamily="18" charset="0"/>
              </a:rPr>
              <a:t>The generated binary code maps to a specific audio file on the microSD card. The Arduino retrieves the .wav file corresponding to the gesture via the SD card module.</a:t>
            </a:r>
          </a:p>
          <a:p>
            <a:endParaRPr lang="en-US" sz="2800" dirty="0">
              <a:solidFill>
                <a:srgbClr val="106861"/>
              </a:solidFill>
              <a:latin typeface="Georgia Pro" panose="02040502050405020303" pitchFamily="18" charset="0"/>
            </a:endParaRPr>
          </a:p>
          <a:p>
            <a:r>
              <a:rPr lang="en-US" sz="2800" b="1" dirty="0">
                <a:solidFill>
                  <a:srgbClr val="106861"/>
                </a:solidFill>
                <a:latin typeface="Georgia Pro" panose="02040502050405020303" pitchFamily="18" charset="0"/>
              </a:rPr>
              <a:t>Step 4: Audio Playback</a:t>
            </a:r>
            <a:br>
              <a:rPr lang="en-US" sz="2800" dirty="0">
                <a:solidFill>
                  <a:srgbClr val="106861"/>
                </a:solidFill>
                <a:latin typeface="Georgia Pro" panose="02040502050405020303" pitchFamily="18" charset="0"/>
              </a:rPr>
            </a:br>
            <a:r>
              <a:rPr lang="en-US" sz="2800" dirty="0">
                <a:solidFill>
                  <a:srgbClr val="106861"/>
                </a:solidFill>
                <a:latin typeface="Georgia Pro" panose="02040502050405020303" pitchFamily="18" charset="0"/>
              </a:rPr>
              <a:t>The audio file is played through a loudspeaker connected to a playback module (e.g., DF-Player Mini). The system emits clear audio, translating gestures into voice.</a:t>
            </a:r>
          </a:p>
          <a:p>
            <a:endParaRPr lang="en-US" sz="2800" dirty="0">
              <a:solidFill>
                <a:srgbClr val="106861"/>
              </a:solidFill>
              <a:latin typeface="Georgia Pro" panose="02040502050405020303" pitchFamily="18" charset="0"/>
            </a:endParaRPr>
          </a:p>
          <a:p>
            <a:r>
              <a:rPr lang="en-US" sz="2800" b="1" dirty="0">
                <a:solidFill>
                  <a:srgbClr val="106861"/>
                </a:solidFill>
                <a:latin typeface="Georgia Pro" panose="02040502050405020303" pitchFamily="18" charset="0"/>
              </a:rPr>
              <a:t>Step 5: Continuous Recognition</a:t>
            </a:r>
            <a:br>
              <a:rPr lang="en-US" sz="2800" dirty="0">
                <a:solidFill>
                  <a:srgbClr val="106861"/>
                </a:solidFill>
                <a:latin typeface="Georgia Pro" panose="02040502050405020303" pitchFamily="18" charset="0"/>
              </a:rPr>
            </a:br>
            <a:r>
              <a:rPr lang="en-US" sz="2800" dirty="0">
                <a:solidFill>
                  <a:srgbClr val="106861"/>
                </a:solidFill>
                <a:latin typeface="Georgia Pro" panose="02040502050405020303" pitchFamily="18" charset="0"/>
              </a:rPr>
              <a:t>The system continuously monitors flex sensor readings, updating binary codes in real-time as gestures change, ensuring responsive and dynamic audio output for seamless non-verbal communication.</a:t>
            </a:r>
          </a:p>
          <a:p>
            <a:endParaRPr lang="en-IN" sz="2800" dirty="0">
              <a:solidFill>
                <a:srgbClr val="106861"/>
              </a:solidFill>
              <a:latin typeface="Georgia Pro" panose="02040502050405020303" pitchFamily="18" charset="0"/>
            </a:endParaRPr>
          </a:p>
        </p:txBody>
      </p:sp>
    </p:spTree>
    <p:extLst>
      <p:ext uri="{BB962C8B-B14F-4D97-AF65-F5344CB8AC3E}">
        <p14:creationId xmlns:p14="http://schemas.microsoft.com/office/powerpoint/2010/main" val="67878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 name="Freeform 3"/>
          <p:cNvSpPr/>
          <p:nvPr/>
        </p:nvSpPr>
        <p:spPr>
          <a:xfrm rot="-10800000">
            <a:off x="-465877" y="-5372100"/>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4114800" y="216806"/>
            <a:ext cx="10677520" cy="769250"/>
          </a:xfrm>
          <a:prstGeom prst="rect">
            <a:avLst/>
          </a:prstGeom>
        </p:spPr>
        <p:txBody>
          <a:bodyPr wrap="square" lIns="0" tIns="0" rIns="0" bIns="0" rtlCol="0" anchor="t">
            <a:spAutoFit/>
          </a:bodyPr>
          <a:lstStyle/>
          <a:p>
            <a:pPr algn="ctr">
              <a:lnSpc>
                <a:spcPts val="6299"/>
              </a:lnSpc>
            </a:pPr>
            <a:r>
              <a:rPr lang="en-US" sz="4500" dirty="0">
                <a:solidFill>
                  <a:srgbClr val="035D61"/>
                </a:solidFill>
                <a:latin typeface="Times New Roman Condensed Bold"/>
              </a:rPr>
              <a:t>VOICE COMBINATIONS</a:t>
            </a:r>
          </a:p>
        </p:txBody>
      </p:sp>
      <p:pic>
        <p:nvPicPr>
          <p:cNvPr id="8" name="Picture 7">
            <a:extLst>
              <a:ext uri="{FF2B5EF4-FFF2-40B4-BE49-F238E27FC236}">
                <a16:creationId xmlns:a16="http://schemas.microsoft.com/office/drawing/2014/main" id="{62014588-75DC-8860-CEB0-AF9E5DF8AD0F}"/>
              </a:ext>
            </a:extLst>
          </p:cNvPr>
          <p:cNvPicPr>
            <a:picLocks noChangeAspect="1"/>
          </p:cNvPicPr>
          <p:nvPr/>
        </p:nvPicPr>
        <p:blipFill>
          <a:blip r:embed="rId4">
            <a:extLst>
              <a:ext uri="{28A0092B-C50C-407E-A947-70E740481C1C}">
                <a14:useLocalDpi xmlns:a14="http://schemas.microsoft.com/office/drawing/2010/main" val="0"/>
              </a:ext>
            </a:extLst>
          </a:blip>
          <a:srcRect b="4806"/>
          <a:stretch/>
        </p:blipFill>
        <p:spPr>
          <a:xfrm>
            <a:off x="3352800" y="1104900"/>
            <a:ext cx="11887200" cy="8534400"/>
          </a:xfrm>
          <a:prstGeom prst="rect">
            <a:avLst/>
          </a:prstGeom>
        </p:spPr>
      </p:pic>
    </p:spTree>
    <p:extLst>
      <p:ext uri="{BB962C8B-B14F-4D97-AF65-F5344CB8AC3E}">
        <p14:creationId xmlns:p14="http://schemas.microsoft.com/office/powerpoint/2010/main" val="3490383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3840" y="352869"/>
            <a:ext cx="17585278" cy="9667431"/>
            <a:chOff x="0" y="0"/>
            <a:chExt cx="4631513" cy="2546155"/>
          </a:xfrm>
        </p:grpSpPr>
        <p:sp>
          <p:nvSpPr>
            <p:cNvPr id="3" name="Freeform 3"/>
            <p:cNvSpPr/>
            <p:nvPr/>
          </p:nvSpPr>
          <p:spPr>
            <a:xfrm>
              <a:off x="0" y="0"/>
              <a:ext cx="4631513" cy="2546155"/>
            </a:xfrm>
            <a:custGeom>
              <a:avLst/>
              <a:gdLst/>
              <a:ahLst/>
              <a:cxnLst/>
              <a:rect l="l" t="t" r="r" b="b"/>
              <a:pathLst>
                <a:path w="4631513" h="2546155">
                  <a:moveTo>
                    <a:pt x="22453" y="0"/>
                  </a:moveTo>
                  <a:lnTo>
                    <a:pt x="4609061" y="0"/>
                  </a:lnTo>
                  <a:cubicBezTo>
                    <a:pt x="4615016" y="0"/>
                    <a:pt x="4620726" y="2366"/>
                    <a:pt x="4624937" y="6576"/>
                  </a:cubicBezTo>
                  <a:cubicBezTo>
                    <a:pt x="4629148" y="10787"/>
                    <a:pt x="4631513" y="16498"/>
                    <a:pt x="4631513" y="22453"/>
                  </a:cubicBezTo>
                  <a:lnTo>
                    <a:pt x="4631513" y="2523702"/>
                  </a:lnTo>
                  <a:cubicBezTo>
                    <a:pt x="4631513" y="2529657"/>
                    <a:pt x="4629148" y="2535368"/>
                    <a:pt x="4624937" y="2539578"/>
                  </a:cubicBezTo>
                  <a:cubicBezTo>
                    <a:pt x="4620726" y="2543789"/>
                    <a:pt x="4615016" y="2546155"/>
                    <a:pt x="4609061" y="2546155"/>
                  </a:cubicBezTo>
                  <a:lnTo>
                    <a:pt x="22453" y="2546155"/>
                  </a:lnTo>
                  <a:cubicBezTo>
                    <a:pt x="16498" y="2546155"/>
                    <a:pt x="10787" y="2543789"/>
                    <a:pt x="6576" y="2539578"/>
                  </a:cubicBezTo>
                  <a:cubicBezTo>
                    <a:pt x="2366" y="2535368"/>
                    <a:pt x="0" y="2529657"/>
                    <a:pt x="0" y="2523702"/>
                  </a:cubicBezTo>
                  <a:lnTo>
                    <a:pt x="0" y="22453"/>
                  </a:lnTo>
                  <a:cubicBezTo>
                    <a:pt x="0" y="16498"/>
                    <a:pt x="2366" y="10787"/>
                    <a:pt x="6576" y="6576"/>
                  </a:cubicBezTo>
                  <a:cubicBezTo>
                    <a:pt x="10787" y="2366"/>
                    <a:pt x="16498" y="0"/>
                    <a:pt x="22453" y="0"/>
                  </a:cubicBezTo>
                  <a:close/>
                </a:path>
              </a:pathLst>
            </a:custGeom>
            <a:solidFill>
              <a:srgbClr val="FFFFFF"/>
            </a:solidFill>
          </p:spPr>
        </p:sp>
        <p:sp>
          <p:nvSpPr>
            <p:cNvPr id="4" name="TextBox 4"/>
            <p:cNvSpPr txBox="1"/>
            <p:nvPr/>
          </p:nvSpPr>
          <p:spPr>
            <a:xfrm>
              <a:off x="0" y="-19050"/>
              <a:ext cx="4631513" cy="2565205"/>
            </a:xfrm>
            <a:prstGeom prst="rect">
              <a:avLst/>
            </a:prstGeom>
          </p:spPr>
          <p:txBody>
            <a:bodyPr lIns="50800" tIns="50800" rIns="50800" bIns="50800" rtlCol="0" anchor="ctr"/>
            <a:lstStyle/>
            <a:p>
              <a:pPr algn="ctr">
                <a:lnSpc>
                  <a:spcPts val="2336"/>
                </a:lnSpc>
              </a:pPr>
              <a:endParaRPr/>
            </a:p>
          </p:txBody>
        </p:sp>
      </p:grpSp>
      <p:sp>
        <p:nvSpPr>
          <p:cNvPr id="8" name="TextBox 8"/>
          <p:cNvSpPr txBox="1"/>
          <p:nvPr/>
        </p:nvSpPr>
        <p:spPr>
          <a:xfrm>
            <a:off x="-228600" y="332644"/>
            <a:ext cx="4028004" cy="807913"/>
          </a:xfrm>
          <a:prstGeom prst="rect">
            <a:avLst/>
          </a:prstGeom>
        </p:spPr>
        <p:txBody>
          <a:bodyPr lIns="0" tIns="0" rIns="0" bIns="0" rtlCol="0" anchor="t">
            <a:spAutoFit/>
          </a:bodyPr>
          <a:lstStyle/>
          <a:p>
            <a:pPr algn="ctr">
              <a:lnSpc>
                <a:spcPts val="6299"/>
              </a:lnSpc>
            </a:pPr>
            <a:r>
              <a:rPr lang="en-US" sz="4800" dirty="0">
                <a:solidFill>
                  <a:srgbClr val="035D61"/>
                </a:solidFill>
                <a:latin typeface="Times New Roman Condensed Bold"/>
              </a:rPr>
              <a:t>RESULT</a:t>
            </a:r>
          </a:p>
        </p:txBody>
      </p:sp>
      <p:pic>
        <p:nvPicPr>
          <p:cNvPr id="12" name="Picture 11">
            <a:extLst>
              <a:ext uri="{FF2B5EF4-FFF2-40B4-BE49-F238E27FC236}">
                <a16:creationId xmlns:a16="http://schemas.microsoft.com/office/drawing/2014/main" id="{C3A43297-50FB-3AAB-3DE9-D0BDD07C9F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69240" y="1148176"/>
            <a:ext cx="5074920" cy="8110123"/>
          </a:xfrm>
          <a:prstGeom prst="rect">
            <a:avLst/>
          </a:prstGeom>
          <a:noFill/>
          <a:ln>
            <a:noFill/>
          </a:ln>
        </p:spPr>
      </p:pic>
      <p:sp>
        <p:nvSpPr>
          <p:cNvPr id="13" name="TextBox 12">
            <a:extLst>
              <a:ext uri="{FF2B5EF4-FFF2-40B4-BE49-F238E27FC236}">
                <a16:creationId xmlns:a16="http://schemas.microsoft.com/office/drawing/2014/main" id="{C6488512-932E-93AE-679D-0C332F8C708A}"/>
              </a:ext>
            </a:extLst>
          </p:cNvPr>
          <p:cNvSpPr txBox="1"/>
          <p:nvPr/>
        </p:nvSpPr>
        <p:spPr>
          <a:xfrm>
            <a:off x="489362" y="1243367"/>
            <a:ext cx="12479878" cy="8925520"/>
          </a:xfrm>
          <a:prstGeom prst="rect">
            <a:avLst/>
          </a:prstGeom>
          <a:noFill/>
        </p:spPr>
        <p:txBody>
          <a:bodyPr wrap="square" rtlCol="0">
            <a:spAutoFit/>
          </a:bodyPr>
          <a:lstStyle/>
          <a:p>
            <a:pPr>
              <a:lnSpc>
                <a:spcPct val="150000"/>
              </a:lnSpc>
            </a:pPr>
            <a:r>
              <a:rPr lang="en-US" sz="2800" dirty="0">
                <a:solidFill>
                  <a:srgbClr val="106861"/>
                </a:solidFill>
                <a:latin typeface="Georgia Pro" panose="02040502050405020303" pitchFamily="18" charset="0"/>
              </a:rPr>
              <a:t>	The </a:t>
            </a:r>
            <a:r>
              <a:rPr lang="en-US" sz="2800" b="1" dirty="0">
                <a:solidFill>
                  <a:srgbClr val="106861"/>
                </a:solidFill>
                <a:latin typeface="Georgia Pro" panose="02040502050405020303" pitchFamily="18" charset="0"/>
              </a:rPr>
              <a:t>Gesture Vox</a:t>
            </a:r>
            <a:r>
              <a:rPr lang="en-US" sz="2800" dirty="0">
                <a:solidFill>
                  <a:srgbClr val="106861"/>
                </a:solidFill>
                <a:latin typeface="Georgia Pro" panose="02040502050405020303" pitchFamily="18" charset="0"/>
              </a:rPr>
              <a:t> is a glove-based device equipped with flex sensors on each finger to detect hand movements and convert them into speech. As fingers bend, sensors send analog signals to an Arduino Uno, which identifies specific gestures. These gestures map to audio files stored on a microSD card, which are then played through a loudspeaker, enabling silent gestures to produce audible communication.</a:t>
            </a:r>
          </a:p>
          <a:p>
            <a:pPr>
              <a:lnSpc>
                <a:spcPct val="150000"/>
              </a:lnSpc>
            </a:pPr>
            <a:endParaRPr lang="en-US" sz="2800" dirty="0">
              <a:solidFill>
                <a:srgbClr val="106861"/>
              </a:solidFill>
              <a:latin typeface="Georgia Pro" panose="02040502050405020303" pitchFamily="18" charset="0"/>
            </a:endParaRPr>
          </a:p>
          <a:p>
            <a:pPr>
              <a:lnSpc>
                <a:spcPct val="150000"/>
              </a:lnSpc>
            </a:pPr>
            <a:r>
              <a:rPr lang="en-US" sz="2800" dirty="0">
                <a:solidFill>
                  <a:srgbClr val="106861"/>
                </a:solidFill>
                <a:latin typeface="Georgia Pro" panose="02040502050405020303" pitchFamily="18" charset="0"/>
              </a:rPr>
              <a:t>	This prototype demonstrates a practical assistive technology for non-verbal users. Future improvements could enhance comfort through miniaturization, streamline wiring, and integrate components within the glove. Advanced gesture recognition and wireless features may also be explored, expanding the device's adaptability and usability in daily interactions.</a:t>
            </a:r>
          </a:p>
          <a:p>
            <a:endParaRPr lang="en-IN" sz="2800" dirty="0">
              <a:solidFill>
                <a:srgbClr val="106861"/>
              </a:solidFill>
              <a:latin typeface="Georgia Pro" panose="02040502050405020303"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1116</Words>
  <Application>Microsoft Office PowerPoint</Application>
  <PresentationFormat>Custom</PresentationFormat>
  <Paragraphs>79</Paragraphs>
  <Slides>12</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Garamond Bold</vt:lpstr>
      <vt:lpstr>Times New Roman</vt:lpstr>
      <vt:lpstr>Georgia Pro Bold</vt:lpstr>
      <vt:lpstr>Georgia Pro</vt:lpstr>
      <vt:lpstr>Arapey</vt:lpstr>
      <vt:lpstr>Georgia Pro Italics</vt:lpstr>
      <vt:lpstr>Georgia Pro Bold Italics</vt:lpstr>
      <vt:lpstr>Georgia</vt:lpstr>
      <vt:lpstr>Arial</vt:lpstr>
      <vt:lpstr>Times New Roman Condensed Bold</vt:lpstr>
      <vt:lpstr>Wingdings</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ALAGAPPA CHETTIAR GOVERNMENT COLLEGE OF ENGINEERING AND TECHNOLOGY KARAIKUDI</dc:title>
  <dc:creator>Sakthi Ganesh</dc:creator>
  <cp:lastModifiedBy>ABHIMANYU P</cp:lastModifiedBy>
  <cp:revision>17</cp:revision>
  <dcterms:created xsi:type="dcterms:W3CDTF">2006-08-16T00:00:00Z</dcterms:created>
  <dcterms:modified xsi:type="dcterms:W3CDTF">2024-12-01T17:19:19Z</dcterms:modified>
  <dc:identifier>DAF-MBq-dhI</dc:identifier>
</cp:coreProperties>
</file>